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6"/>
  </p:notesMasterIdLst>
  <p:sldIdLst>
    <p:sldId id="295" r:id="rId2"/>
    <p:sldId id="280" r:id="rId3"/>
    <p:sldId id="278" r:id="rId4"/>
    <p:sldId id="287" r:id="rId5"/>
    <p:sldId id="281" r:id="rId6"/>
    <p:sldId id="282" r:id="rId7"/>
    <p:sldId id="284" r:id="rId8"/>
    <p:sldId id="292" r:id="rId9"/>
    <p:sldId id="301" r:id="rId10"/>
    <p:sldId id="269" r:id="rId11"/>
    <p:sldId id="288" r:id="rId12"/>
    <p:sldId id="286" r:id="rId13"/>
    <p:sldId id="283" r:id="rId14"/>
    <p:sldId id="298" r:id="rId15"/>
    <p:sldId id="299" r:id="rId16"/>
    <p:sldId id="271" r:id="rId17"/>
    <p:sldId id="273" r:id="rId18"/>
    <p:sldId id="274" r:id="rId19"/>
    <p:sldId id="275" r:id="rId20"/>
    <p:sldId id="297" r:id="rId21"/>
    <p:sldId id="276" r:id="rId22"/>
    <p:sldId id="277" r:id="rId23"/>
    <p:sldId id="302" r:id="rId24"/>
    <p:sldId id="3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66" d="100"/>
          <a:sy n="66" d="100"/>
        </p:scale>
        <p:origin x="-2130"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9CF5D-224B-492A-ABB1-91810E8361A1}" type="datetimeFigureOut">
              <a:rPr lang="en-US" smtClean="0"/>
              <a:pPr/>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AD2FD-769C-4FCD-95C4-F6341322F1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4BCE8A36-6870-4471-9326-FD09035837FF}" type="slidenum">
              <a:rPr lang="ar-SA">
                <a:latin typeface="Arial" charset="0"/>
                <a:cs typeface="Arial" charset="0"/>
              </a:rPr>
              <a:pPr/>
              <a:t>4</a:t>
            </a:fld>
            <a:endParaRPr lang="en-US">
              <a:latin typeface="Arial" charset="0"/>
              <a:cs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fr-F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0660"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fa-IR" smtClean="0"/>
          </a:p>
        </p:txBody>
      </p:sp>
      <p:sp>
        <p:nvSpPr>
          <p:cNvPr id="7066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EAB1EB-30AA-4EB5-8100-6803A1D69DB2}" type="slidenum">
              <a:rPr lang="fa-IR" smtClean="0"/>
              <a:pPr>
                <a:defRPr/>
              </a:pPr>
              <a:t>10</a:t>
            </a:fld>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59C1985-0006-40E1-A97D-C05C02433243}" type="slidenum">
              <a:rPr lang="ar-SA">
                <a:latin typeface="Arial" charset="0"/>
                <a:cs typeface="Arial" charset="0"/>
              </a:rPr>
              <a:pPr/>
              <a:t>16</a:t>
            </a:fld>
            <a:endParaRPr lang="en-US">
              <a:latin typeface="Arial" charset="0"/>
              <a:cs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fr-F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4C2150E-7039-4206-AB41-DF4863CF162D}" type="slidenum">
              <a:rPr lang="ar-SA">
                <a:latin typeface="Arial" charset="0"/>
                <a:cs typeface="Arial" charset="0"/>
              </a:rPr>
              <a:pPr/>
              <a:t>17</a:t>
            </a:fld>
            <a:endParaRPr lang="en-US">
              <a:latin typeface="Arial" charset="0"/>
              <a:cs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fr-F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12D9004-09FE-4E18-B20A-CF6D3EC1DB76}" type="slidenum">
              <a:rPr lang="ar-SA">
                <a:latin typeface="Arial" charset="0"/>
                <a:cs typeface="Arial" charset="0"/>
              </a:rPr>
              <a:pPr/>
              <a:t>18</a:t>
            </a:fld>
            <a:endParaRPr lang="en-US">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fr-F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3C27A60-3722-4E55-A9B7-0E5423A9F0C4}" type="slidenum">
              <a:rPr lang="ar-SA">
                <a:latin typeface="Arial" charset="0"/>
                <a:cs typeface="Arial" charset="0"/>
              </a:rPr>
              <a:pPr/>
              <a:t>19</a:t>
            </a:fld>
            <a:endParaRPr lang="en-US">
              <a:latin typeface="Arial" charset="0"/>
              <a:cs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fr-F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762DB10-8207-4DF9-920E-E9ADEFF02991}" type="datetimeFigureOut">
              <a:rPr lang="en-US" smtClean="0"/>
              <a:pPr/>
              <a:t>2/2/2015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B537C7-7B6E-4DEE-BB5F-03E78903C8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762DB10-8207-4DF9-920E-E9ADEFF02991}" type="datetimeFigureOut">
              <a:rPr lang="en-US" smtClean="0"/>
              <a:pPr/>
              <a:t>2/2/2015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B537C7-7B6E-4DEE-BB5F-03E78903C8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9B518F2B-51DA-408D-8EB8-78B97FF0D256}" type="slidenum">
              <a:rPr lang="fr-FR"/>
              <a:pPr>
                <a:defRPr/>
              </a:pPr>
              <a:t>‹#›</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762DB10-8207-4DF9-920E-E9ADEFF02991}" type="datetimeFigureOut">
              <a:rPr lang="en-US" smtClean="0"/>
              <a:pPr/>
              <a:t>2/2/2015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7B537C7-7B6E-4DEE-BB5F-03E78903C8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762DB10-8207-4DF9-920E-E9ADEFF02991}" type="datetimeFigureOut">
              <a:rPr lang="en-US" smtClean="0"/>
              <a:pPr/>
              <a:t>2/2/2015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B537C7-7B6E-4DEE-BB5F-03E78903C8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762DB10-8207-4DF9-920E-E9ADEFF02991}" type="datetimeFigureOut">
              <a:rPr lang="en-US" smtClean="0"/>
              <a:pPr/>
              <a:t>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B537C7-7B6E-4DEE-BB5F-03E78903C87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762DB10-8207-4DF9-920E-E9ADEFF02991}" type="datetimeFigureOut">
              <a:rPr lang="en-US" smtClean="0"/>
              <a:pPr/>
              <a:t>2/2/2015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B537C7-7B6E-4DEE-BB5F-03E78903C8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40" y="1571612"/>
            <a:ext cx="5786478" cy="4681550"/>
          </a:xfrm>
        </p:spPr>
        <p:txBody>
          <a:bodyPr/>
          <a:lstStyle/>
          <a:p>
            <a:pPr algn="ctr">
              <a:lnSpc>
                <a:spcPct val="200000"/>
              </a:lnSpc>
            </a:pPr>
            <a:r>
              <a:rPr lang="ar-SA" sz="4800" dirty="0" smtClean="0">
                <a:solidFill>
                  <a:srgbClr val="92D050"/>
                </a:solidFill>
              </a:rPr>
              <a:t>تامین آب معادن و صنایع معدنی، چالشها </a:t>
            </a:r>
            <a:r>
              <a:rPr lang="ar-SA" sz="4800" dirty="0" smtClean="0">
                <a:solidFill>
                  <a:srgbClr val="92D050"/>
                </a:solidFill>
              </a:rPr>
              <a:t>و فرصتها</a:t>
            </a:r>
            <a:r>
              <a:rPr lang="en-US" sz="4800" dirty="0" smtClean="0">
                <a:solidFill>
                  <a:srgbClr val="92D050"/>
                </a:solidFill>
              </a:rPr>
              <a:t/>
            </a:r>
            <a:br>
              <a:rPr lang="en-US" sz="4800" dirty="0" smtClean="0">
                <a:solidFill>
                  <a:srgbClr val="92D050"/>
                </a:solidFill>
              </a:rPr>
            </a:br>
            <a:endParaRPr lang="en-US" sz="4800"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034" y="2357430"/>
            <a:ext cx="7242048" cy="748684"/>
          </a:xfrm>
        </p:spPr>
        <p:txBody>
          <a:bodyPr>
            <a:noAutofit/>
          </a:bodyPr>
          <a:lstStyle/>
          <a:p>
            <a:pPr algn="ctr"/>
            <a:r>
              <a:rPr lang="fa-IR" sz="6600" dirty="0" smtClean="0">
                <a:solidFill>
                  <a:srgbClr val="002060"/>
                </a:solidFill>
                <a:cs typeface="B Mitra" pitchFamily="2" charset="-78"/>
              </a:rPr>
              <a:t>چند راهکار</a:t>
            </a:r>
            <a:endParaRPr lang="en-US" sz="6600" dirty="0">
              <a:solidFill>
                <a:srgbClr val="002060"/>
              </a:solidFill>
              <a:cs typeface="B Mitra" pitchFamily="2" charset="-78"/>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2357430"/>
            <a:ext cx="7743825" cy="3500462"/>
          </a:xfrm>
          <a:prstGeom prst="rect">
            <a:avLst/>
          </a:prstGeom>
          <a:noFill/>
          <a:ln w="9525">
            <a:noFill/>
            <a:miter lim="800000"/>
            <a:headEnd/>
            <a:tailEnd/>
          </a:ln>
          <a:effectLst/>
        </p:spPr>
      </p:pic>
      <p:sp>
        <p:nvSpPr>
          <p:cNvPr id="3" name="Title 1"/>
          <p:cNvSpPr txBox="1">
            <a:spLocks/>
          </p:cNvSpPr>
          <p:nvPr/>
        </p:nvSpPr>
        <p:spPr>
          <a:xfrm>
            <a:off x="357158" y="1894498"/>
            <a:ext cx="7239000" cy="534370"/>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lang="fa-IR" sz="2000" b="1" cap="all" dirty="0" smtClean="0">
                <a:ln w="500">
                  <a:solidFill>
                    <a:schemeClr val="tx2">
                      <a:shade val="20000"/>
                      <a:satMod val="120000"/>
                    </a:schemeClr>
                  </a:solidFill>
                </a:ln>
                <a:latin typeface="+mj-lt"/>
                <a:ea typeface="+mj-ea"/>
                <a:cs typeface="B Nazanin" pitchFamily="2" charset="-78"/>
              </a:rPr>
              <a:t> مهمترین عملیات معدنکاری در شیلی با استفاده از نمکزدایی و یا آب خام دریا</a:t>
            </a:r>
            <a:endParaRPr lang="en-US" sz="2000" b="1" cap="all" dirty="0">
              <a:ln w="500">
                <a:solidFill>
                  <a:schemeClr val="tx2">
                    <a:shade val="20000"/>
                    <a:satMod val="120000"/>
                  </a:schemeClr>
                </a:solidFill>
              </a:ln>
              <a:latin typeface="+mj-lt"/>
              <a:ea typeface="+mj-ea"/>
              <a:cs typeface="B Nazanin" pitchFamily="2" charset="-78"/>
            </a:endParaRPr>
          </a:p>
        </p:txBody>
      </p:sp>
      <p:sp>
        <p:nvSpPr>
          <p:cNvPr id="4" name="Title 1"/>
          <p:cNvSpPr txBox="1">
            <a:spLocks/>
          </p:cNvSpPr>
          <p:nvPr/>
        </p:nvSpPr>
        <p:spPr>
          <a:xfrm>
            <a:off x="428596" y="357166"/>
            <a:ext cx="7239000" cy="534370"/>
          </a:xfrm>
          <a:prstGeom prst="rect">
            <a:avLst/>
          </a:prstGeom>
        </p:spPr>
        <p:txBody>
          <a:bodyPr vert="horz">
            <a:noAutofit/>
          </a:bodyPr>
          <a:lstStyle/>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lang="fa-IR" sz="3200" b="1" cap="all" dirty="0" smtClean="0">
                <a:ln w="500">
                  <a:solidFill>
                    <a:schemeClr val="tx2">
                      <a:shade val="20000"/>
                      <a:satMod val="120000"/>
                    </a:schemeClr>
                  </a:solidFill>
                </a:ln>
                <a:solidFill>
                  <a:srgbClr val="00B050"/>
                </a:solidFill>
                <a:latin typeface="+mj-lt"/>
                <a:ea typeface="+mj-ea"/>
                <a:cs typeface="B Nazanin" pitchFamily="2" charset="-78"/>
              </a:rPr>
              <a:t>راهکار اول: استفاده از آبهای دریا و نمک زدایی</a:t>
            </a:r>
            <a:endParaRPr lang="en-US" sz="3200" b="1" cap="all" dirty="0">
              <a:ln w="500">
                <a:solidFill>
                  <a:schemeClr val="tx2">
                    <a:shade val="20000"/>
                    <a:satMod val="120000"/>
                  </a:schemeClr>
                </a:solidFill>
              </a:ln>
              <a:solidFill>
                <a:srgbClr val="00B050"/>
              </a:solidFill>
              <a:latin typeface="+mj-lt"/>
              <a:ea typeface="+mj-ea"/>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5720" y="2643182"/>
            <a:ext cx="7658442" cy="3357586"/>
            <a:chOff x="214282" y="345024"/>
            <a:chExt cx="7658442" cy="4012670"/>
          </a:xfrm>
        </p:grpSpPr>
        <p:pic>
          <p:nvPicPr>
            <p:cNvPr id="14340" name="Picture 4"/>
            <p:cNvPicPr>
              <a:picLocks noChangeAspect="1" noChangeArrowheads="1"/>
            </p:cNvPicPr>
            <p:nvPr/>
          </p:nvPicPr>
          <p:blipFill>
            <a:blip r:embed="rId2"/>
            <a:srcRect/>
            <a:stretch>
              <a:fillRect/>
            </a:stretch>
          </p:blipFill>
          <p:spPr bwMode="auto">
            <a:xfrm>
              <a:off x="214282" y="357166"/>
              <a:ext cx="7658442" cy="4000528"/>
            </a:xfrm>
            <a:prstGeom prst="rect">
              <a:avLst/>
            </a:prstGeom>
            <a:noFill/>
            <a:ln w="9525">
              <a:noFill/>
              <a:miter lim="800000"/>
              <a:headEnd/>
              <a:tailEnd/>
            </a:ln>
            <a:effectLst/>
          </p:spPr>
        </p:pic>
        <p:sp>
          <p:nvSpPr>
            <p:cNvPr id="6" name="TextBox 5"/>
            <p:cNvSpPr txBox="1"/>
            <p:nvPr/>
          </p:nvSpPr>
          <p:spPr>
            <a:xfrm>
              <a:off x="500034" y="345024"/>
              <a:ext cx="857256" cy="369332"/>
            </a:xfrm>
            <a:prstGeom prst="rect">
              <a:avLst/>
            </a:prstGeom>
            <a:solidFill>
              <a:schemeClr val="bg1"/>
            </a:solidFill>
          </p:spPr>
          <p:txBody>
            <a:bodyPr wrap="square" rtlCol="0">
              <a:spAutoFit/>
            </a:bodyPr>
            <a:lstStyle/>
            <a:p>
              <a:endParaRPr lang="en-US" dirty="0"/>
            </a:p>
          </p:txBody>
        </p:sp>
      </p:grpSp>
      <p:sp>
        <p:nvSpPr>
          <p:cNvPr id="8" name="TextBox 7"/>
          <p:cNvSpPr txBox="1"/>
          <p:nvPr/>
        </p:nvSpPr>
        <p:spPr>
          <a:xfrm>
            <a:off x="428596" y="500042"/>
            <a:ext cx="7286676" cy="2169825"/>
          </a:xfrm>
          <a:prstGeom prst="rect">
            <a:avLst/>
          </a:prstGeom>
          <a:noFill/>
        </p:spPr>
        <p:txBody>
          <a:bodyPr wrap="square" rtlCol="0">
            <a:spAutoFit/>
          </a:bodyPr>
          <a:lstStyle/>
          <a:p>
            <a:pPr algn="r" rtl="1">
              <a:lnSpc>
                <a:spcPct val="150000"/>
              </a:lnSpc>
            </a:pPr>
            <a:r>
              <a:rPr lang="fa-IR" b="1" dirty="0" smtClean="0">
                <a:cs typeface="B Mitra" pitchFamily="2" charset="-78"/>
              </a:rPr>
              <a:t>آنالیز هزینه های سرمایه ای در سال 2011 برای زیرساختهای تامین آب در معدنکاری با تقسیم بندی ذیل طبق نمودار زیر برآورد گردید.</a:t>
            </a:r>
          </a:p>
          <a:p>
            <a:pPr algn="r" rtl="1">
              <a:lnSpc>
                <a:spcPct val="150000"/>
              </a:lnSpc>
            </a:pPr>
            <a:r>
              <a:rPr lang="fa-IR" sz="1700" b="1" dirty="0" smtClean="0">
                <a:cs typeface="B Mitra" pitchFamily="2" charset="-78"/>
              </a:rPr>
              <a:t>1- زیرساختهای کلی شامل زیرساختهای فیزیکی انتقال و تاسیسات و ...</a:t>
            </a:r>
          </a:p>
          <a:p>
            <a:pPr algn="r" rtl="1">
              <a:lnSpc>
                <a:spcPct val="150000"/>
              </a:lnSpc>
            </a:pPr>
            <a:r>
              <a:rPr lang="fa-IR" sz="1700" b="1" dirty="0" smtClean="0">
                <a:cs typeface="B Mitra" pitchFamily="2" charset="-78"/>
              </a:rPr>
              <a:t>2- پمپها جهت آبگیری و بهبود و حمل و نقل</a:t>
            </a:r>
          </a:p>
          <a:p>
            <a:pPr algn="r" rtl="1">
              <a:lnSpc>
                <a:spcPct val="150000"/>
              </a:lnSpc>
            </a:pPr>
            <a:r>
              <a:rPr lang="fa-IR" sz="1700" b="1" dirty="0" smtClean="0">
                <a:cs typeface="B Mitra" pitchFamily="2" charset="-78"/>
              </a:rPr>
              <a:t>3- تجهیزات آبی مربوط بهبود آب مانند فیلتراسیون، سیستم نمکزدایی و ...</a:t>
            </a:r>
            <a:endParaRPr lang="en-US" sz="1700" b="1" dirty="0">
              <a:cs typeface="B Mitra" pitchFamily="2" charset="-78"/>
            </a:endParaRPr>
          </a:p>
        </p:txBody>
      </p:sp>
      <p:sp>
        <p:nvSpPr>
          <p:cNvPr id="9" name="TextBox 8"/>
          <p:cNvSpPr txBox="1"/>
          <p:nvPr/>
        </p:nvSpPr>
        <p:spPr>
          <a:xfrm>
            <a:off x="214282" y="6143644"/>
            <a:ext cx="8001056" cy="400110"/>
          </a:xfrm>
          <a:prstGeom prst="rect">
            <a:avLst/>
          </a:prstGeom>
          <a:noFill/>
        </p:spPr>
        <p:txBody>
          <a:bodyPr wrap="square" rtlCol="0">
            <a:spAutoFit/>
          </a:bodyPr>
          <a:lstStyle/>
          <a:p>
            <a:pPr algn="r" rtl="1">
              <a:buFont typeface="Wingdings" pitchFamily="2" charset="2"/>
              <a:buChar char="ü"/>
            </a:pPr>
            <a:r>
              <a:rPr lang="fa-IR" sz="2000" b="1" i="1" dirty="0" smtClean="0">
                <a:solidFill>
                  <a:srgbClr val="7030A0"/>
                </a:solidFill>
                <a:cs typeface="B Mitra" pitchFamily="2" charset="-78"/>
              </a:rPr>
              <a:t> استرالیا به تنهایی سهمی برابر 20 درصد کل هزینه های سرمایه گذاری انتقال آب را دارد.</a:t>
            </a:r>
            <a:endParaRPr lang="en-US" sz="2000" b="1" i="1" dirty="0">
              <a:solidFill>
                <a:srgbClr val="7030A0"/>
              </a:solidFill>
              <a:cs typeface="B Mitra"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728" y="2428868"/>
            <a:ext cx="5286412" cy="3251143"/>
          </a:xfrm>
          <a:prstGeom prst="rect">
            <a:avLst/>
          </a:prstGeom>
          <a:noFill/>
          <a:ln w="9525">
            <a:noFill/>
            <a:miter lim="800000"/>
            <a:headEnd/>
            <a:tailEnd/>
          </a:ln>
          <a:effectLst/>
        </p:spPr>
      </p:pic>
      <p:sp>
        <p:nvSpPr>
          <p:cNvPr id="4" name="TextBox 3"/>
          <p:cNvSpPr txBox="1"/>
          <p:nvPr/>
        </p:nvSpPr>
        <p:spPr>
          <a:xfrm>
            <a:off x="571472" y="642918"/>
            <a:ext cx="7143800" cy="430887"/>
          </a:xfrm>
          <a:prstGeom prst="rect">
            <a:avLst/>
          </a:prstGeom>
          <a:noFill/>
        </p:spPr>
        <p:txBody>
          <a:bodyPr wrap="square" rtlCol="0">
            <a:spAutoFit/>
          </a:bodyPr>
          <a:lstStyle/>
          <a:p>
            <a:pPr algn="ctr" rtl="1"/>
            <a:r>
              <a:rPr lang="fa-IR" sz="2200" b="1" dirty="0" smtClean="0">
                <a:cs typeface="B Zar" pitchFamily="2" charset="-78"/>
              </a:rPr>
              <a:t>افزایش هزینه تامین آب(</a:t>
            </a:r>
            <a:r>
              <a:rPr lang="en-US" sz="2200" b="1" dirty="0" smtClean="0">
                <a:cs typeface="B Zar" pitchFamily="2" charset="-78"/>
              </a:rPr>
              <a:t>(US$ billion</a:t>
            </a:r>
            <a:endParaRPr lang="en-US" sz="2200" b="1" dirty="0">
              <a:cs typeface="B Zar" pitchFamily="2" charset="-78"/>
            </a:endParaRPr>
          </a:p>
        </p:txBody>
      </p:sp>
      <p:sp>
        <p:nvSpPr>
          <p:cNvPr id="11" name="TextBox 10"/>
          <p:cNvSpPr txBox="1"/>
          <p:nvPr/>
        </p:nvSpPr>
        <p:spPr>
          <a:xfrm>
            <a:off x="428596" y="1116299"/>
            <a:ext cx="7286676" cy="1304203"/>
          </a:xfrm>
          <a:prstGeom prst="rect">
            <a:avLst/>
          </a:prstGeom>
          <a:noFill/>
        </p:spPr>
        <p:txBody>
          <a:bodyPr wrap="square" rtlCol="0">
            <a:spAutoFit/>
          </a:bodyPr>
          <a:lstStyle/>
          <a:p>
            <a:pPr algn="r" rtl="1">
              <a:lnSpc>
                <a:spcPct val="150000"/>
              </a:lnSpc>
            </a:pPr>
            <a:r>
              <a:rPr lang="fa-IR" b="1" dirty="0" smtClean="0">
                <a:cs typeface="B Mitra" pitchFamily="2" charset="-78"/>
              </a:rPr>
              <a:t>هزینه کلی در سال 2011 برای سیستم تامین آب در معدنکاری معادل 7.7 بیلیون دلار آمریکا برآورد گردید که 10 کشور برتر دنیا 80 درصد هزینه را شامل شدند. شیلی 817 میلیون دلار، پرو 794 میلیون دلار و برزیل 476 میلیون دلار در این زمینه هزینه کرده اند. </a:t>
            </a:r>
          </a:p>
        </p:txBody>
      </p:sp>
      <p:sp>
        <p:nvSpPr>
          <p:cNvPr id="12" name="Rectangle 11"/>
          <p:cNvSpPr/>
          <p:nvPr/>
        </p:nvSpPr>
        <p:spPr>
          <a:xfrm>
            <a:off x="500034" y="5648942"/>
            <a:ext cx="7215238" cy="923330"/>
          </a:xfrm>
          <a:prstGeom prst="rect">
            <a:avLst/>
          </a:prstGeom>
        </p:spPr>
        <p:txBody>
          <a:bodyPr wrap="square">
            <a:spAutoFit/>
          </a:bodyPr>
          <a:lstStyle/>
          <a:p>
            <a:pPr algn="justLow" rtl="1">
              <a:lnSpc>
                <a:spcPct val="150000"/>
              </a:lnSpc>
            </a:pPr>
            <a:r>
              <a:rPr lang="fa-IR" b="1" dirty="0" smtClean="0">
                <a:cs typeface="B Mitra" pitchFamily="2" charset="-78"/>
              </a:rPr>
              <a:t>این رقم برای سال 2014 جهت هزینه های مربوط به زیرساخت تامین آب وابسته به معدنکاری  13.6 بیلیون دلار برآورد می گردد.( دو برابر سال 2011)</a:t>
            </a:r>
            <a:endParaRPr lang="en-US" b="1" dirty="0">
              <a:cs typeface="B Mitr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260648"/>
            <a:ext cx="7239000" cy="534370"/>
          </a:xfrm>
          <a:prstGeom prst="rect">
            <a:avLst/>
          </a:prstGeom>
        </p:spPr>
        <p:txBody>
          <a:bodyPr vert="horz">
            <a:noAutofit/>
          </a:bodyPr>
          <a:lstStyle/>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lang="fa-IR" sz="3200" b="1" cap="all" dirty="0" smtClean="0">
                <a:ln w="500">
                  <a:solidFill>
                    <a:schemeClr val="tx2">
                      <a:shade val="20000"/>
                      <a:satMod val="120000"/>
                    </a:schemeClr>
                  </a:solidFill>
                </a:ln>
                <a:solidFill>
                  <a:srgbClr val="00B050"/>
                </a:solidFill>
                <a:latin typeface="+mj-lt"/>
                <a:ea typeface="+mj-ea"/>
                <a:cs typeface="B Nazanin" pitchFamily="2" charset="-78"/>
              </a:rPr>
              <a:t>راهکار دوم: استفاده از آبهای فسیلی</a:t>
            </a:r>
            <a:endParaRPr lang="en-US" sz="3200" b="1" cap="all" dirty="0">
              <a:ln w="500">
                <a:solidFill>
                  <a:schemeClr val="tx2">
                    <a:shade val="20000"/>
                    <a:satMod val="120000"/>
                  </a:schemeClr>
                </a:solidFill>
              </a:ln>
              <a:solidFill>
                <a:srgbClr val="00B050"/>
              </a:solidFill>
              <a:latin typeface="+mj-lt"/>
              <a:ea typeface="+mj-ea"/>
              <a:cs typeface="B Nazanin" pitchFamily="2" charset="-78"/>
            </a:endParaRPr>
          </a:p>
        </p:txBody>
      </p:sp>
      <p:pic>
        <p:nvPicPr>
          <p:cNvPr id="2" name="Picture 1"/>
          <p:cNvPicPr>
            <a:picLocks noChangeAspect="1"/>
          </p:cNvPicPr>
          <p:nvPr/>
        </p:nvPicPr>
        <p:blipFill rotWithShape="1">
          <a:blip r:embed="rId2"/>
          <a:srcRect l="5534" t="11539" r="33951" b="5936"/>
          <a:stretch/>
        </p:blipFill>
        <p:spPr>
          <a:xfrm>
            <a:off x="251520" y="1124744"/>
            <a:ext cx="7272808" cy="5576183"/>
          </a:xfrm>
          <a:prstGeom prst="rect">
            <a:avLst/>
          </a:prstGeom>
        </p:spPr>
      </p:pic>
    </p:spTree>
    <p:extLst>
      <p:ext uri="{BB962C8B-B14F-4D97-AF65-F5344CB8AC3E}">
        <p14:creationId xmlns="" xmlns:p14="http://schemas.microsoft.com/office/powerpoint/2010/main" val="320114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260648"/>
            <a:ext cx="7239000" cy="534370"/>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lang="fa-IR" sz="2400" b="1" cap="all" dirty="0" smtClean="0">
                <a:ln w="500">
                  <a:solidFill>
                    <a:schemeClr val="tx2">
                      <a:shade val="20000"/>
                      <a:satMod val="120000"/>
                    </a:schemeClr>
                  </a:solidFill>
                </a:ln>
                <a:solidFill>
                  <a:srgbClr val="00B050"/>
                </a:solidFill>
                <a:latin typeface="+mj-lt"/>
                <a:ea typeface="+mj-ea"/>
                <a:cs typeface="B Titr" panose="00000700000000000000" pitchFamily="2" charset="-78"/>
              </a:rPr>
              <a:t>استفاده از آبهای فسیلی و مدیریت مصرف</a:t>
            </a:r>
            <a:endParaRPr lang="en-US" sz="2400" b="1" cap="all" dirty="0">
              <a:ln w="500">
                <a:solidFill>
                  <a:schemeClr val="tx2">
                    <a:shade val="20000"/>
                    <a:satMod val="120000"/>
                  </a:schemeClr>
                </a:solidFill>
              </a:ln>
              <a:solidFill>
                <a:srgbClr val="00B050"/>
              </a:solidFill>
              <a:latin typeface="+mj-lt"/>
              <a:ea typeface="+mj-ea"/>
              <a:cs typeface="B Titr" panose="00000700000000000000" pitchFamily="2" charset="-78"/>
            </a:endParaRPr>
          </a:p>
        </p:txBody>
      </p:sp>
      <p:pic>
        <p:nvPicPr>
          <p:cNvPr id="3" name="Picture 2"/>
          <p:cNvPicPr>
            <a:picLocks noChangeAspect="1"/>
          </p:cNvPicPr>
          <p:nvPr/>
        </p:nvPicPr>
        <p:blipFill rotWithShape="1">
          <a:blip r:embed="rId2"/>
          <a:srcRect l="5171" t="12594" r="34505" b="6689"/>
          <a:stretch/>
        </p:blipFill>
        <p:spPr>
          <a:xfrm>
            <a:off x="329894" y="1268759"/>
            <a:ext cx="7304642" cy="5495235"/>
          </a:xfrm>
          <a:prstGeom prst="rect">
            <a:avLst/>
          </a:prstGeom>
        </p:spPr>
      </p:pic>
      <p:sp>
        <p:nvSpPr>
          <p:cNvPr id="5" name="Rectangle 4"/>
          <p:cNvSpPr/>
          <p:nvPr/>
        </p:nvSpPr>
        <p:spPr>
          <a:xfrm>
            <a:off x="3419872" y="4941168"/>
            <a:ext cx="648072" cy="432048"/>
          </a:xfrm>
          <a:prstGeom prst="rect">
            <a:avLst/>
          </a:prstGeom>
          <a:solidFill>
            <a:srgbClr val="00AAAD"/>
          </a:solidFill>
          <a:ln>
            <a:solidFill>
              <a:srgbClr val="00AAA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20%</a:t>
            </a:r>
            <a:endParaRPr lang="fa-IR" dirty="0"/>
          </a:p>
        </p:txBody>
      </p:sp>
    </p:spTree>
    <p:extLst>
      <p:ext uri="{BB962C8B-B14F-4D97-AF65-F5344CB8AC3E}">
        <p14:creationId xmlns="" xmlns:p14="http://schemas.microsoft.com/office/powerpoint/2010/main" val="662497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p:spPr>
        <p:txBody>
          <a:bodyPr/>
          <a:lstStyle/>
          <a:p>
            <a:fld id="{D8879059-FAD2-43A8-8935-30BCC689ABBB}" type="slidenum">
              <a:rPr lang="fr-FR">
                <a:solidFill>
                  <a:schemeClr val="tx1"/>
                </a:solidFill>
              </a:rPr>
              <a:pPr/>
              <a:t>16</a:t>
            </a:fld>
            <a:endParaRPr lang="fr-FR">
              <a:solidFill>
                <a:schemeClr val="tx1"/>
              </a:solidFill>
            </a:endParaRPr>
          </a:p>
        </p:txBody>
      </p:sp>
      <p:sp>
        <p:nvSpPr>
          <p:cNvPr id="27651" name="Text Box 2"/>
          <p:cNvSpPr txBox="1">
            <a:spLocks noChangeArrowheads="1"/>
          </p:cNvSpPr>
          <p:nvPr/>
        </p:nvSpPr>
        <p:spPr bwMode="auto">
          <a:xfrm>
            <a:off x="8100167" y="1001713"/>
            <a:ext cx="181821" cy="648512"/>
          </a:xfrm>
          <a:prstGeom prst="rect">
            <a:avLst/>
          </a:prstGeom>
          <a:noFill/>
          <a:ln w="9525">
            <a:noFill/>
            <a:miter lim="800000"/>
            <a:headEnd/>
            <a:tailEnd/>
          </a:ln>
        </p:spPr>
        <p:txBody>
          <a:bodyPr wrap="none" lIns="90000" tIns="46800" rIns="90000" bIns="46800">
            <a:spAutoFit/>
          </a:bodyPr>
          <a:lstStyle/>
          <a:p>
            <a:pPr algn="r" rtl="1" eaLnBrk="0" hangingPunct="0"/>
            <a:endParaRPr lang="en-US" sz="3600">
              <a:latin typeface="Times New Roman" pitchFamily="18" charset="0"/>
              <a:cs typeface="B Nazanin" pitchFamily="2" charset="-78"/>
            </a:endParaRPr>
          </a:p>
        </p:txBody>
      </p:sp>
      <p:sp>
        <p:nvSpPr>
          <p:cNvPr id="27652" name="Text Box 3"/>
          <p:cNvSpPr txBox="1">
            <a:spLocks noChangeArrowheads="1"/>
          </p:cNvSpPr>
          <p:nvPr/>
        </p:nvSpPr>
        <p:spPr bwMode="auto">
          <a:xfrm>
            <a:off x="2104178" y="5870575"/>
            <a:ext cx="181822" cy="586957"/>
          </a:xfrm>
          <a:prstGeom prst="rect">
            <a:avLst/>
          </a:prstGeom>
          <a:noFill/>
          <a:ln w="9525">
            <a:noFill/>
            <a:miter lim="800000"/>
            <a:headEnd/>
            <a:tailEnd/>
          </a:ln>
        </p:spPr>
        <p:txBody>
          <a:bodyPr wrap="none" lIns="90000" tIns="46800" rIns="90000" bIns="46800">
            <a:spAutoFit/>
          </a:bodyPr>
          <a:lstStyle/>
          <a:p>
            <a:pPr algn="r" eaLnBrk="0" hangingPunct="0"/>
            <a:endParaRPr lang="fr-FR" sz="3200">
              <a:latin typeface="Times New Roman" pitchFamily="18" charset="0"/>
              <a:cs typeface="B Nazanin" pitchFamily="2" charset="-78"/>
            </a:endParaRPr>
          </a:p>
        </p:txBody>
      </p:sp>
      <p:sp>
        <p:nvSpPr>
          <p:cNvPr id="27654" name="Text Box 5"/>
          <p:cNvSpPr txBox="1">
            <a:spLocks noChangeArrowheads="1"/>
          </p:cNvSpPr>
          <p:nvPr/>
        </p:nvSpPr>
        <p:spPr bwMode="auto">
          <a:xfrm>
            <a:off x="285720" y="1428736"/>
            <a:ext cx="7607322" cy="3787833"/>
          </a:xfrm>
          <a:prstGeom prst="rect">
            <a:avLst/>
          </a:prstGeom>
          <a:noFill/>
          <a:ln w="9525">
            <a:noFill/>
            <a:miter lim="800000"/>
            <a:headEnd/>
            <a:tailEnd/>
          </a:ln>
        </p:spPr>
        <p:txBody>
          <a:bodyPr wrap="square" lIns="90000" tIns="46800" rIns="90000" bIns="46800">
            <a:spAutoFit/>
          </a:bodyPr>
          <a:lstStyle/>
          <a:p>
            <a:pPr algn="r" rtl="1">
              <a:buFontTx/>
              <a:buChar char="•"/>
            </a:pPr>
            <a:r>
              <a:rPr lang="fa-IR" sz="2400" dirty="0">
                <a:cs typeface="B Nazanin" pitchFamily="2" charset="-78"/>
              </a:rPr>
              <a:t>    آثار جمع آوری فاضلاب به اوایل قرن نوزدهم میلادی بر می گردد.</a:t>
            </a:r>
          </a:p>
          <a:p>
            <a:pPr algn="r" rtl="1">
              <a:buFontTx/>
              <a:buChar char="•"/>
            </a:pPr>
            <a:r>
              <a:rPr lang="fa-IR" sz="2400" dirty="0">
                <a:cs typeface="B Nazanin" pitchFamily="2" charset="-78"/>
              </a:rPr>
              <a:t>    آثار تصفیه اصولی فاضلاب به اوایل قرن بیستم میلادی بر می گردد.</a:t>
            </a:r>
          </a:p>
          <a:p>
            <a:pPr algn="r" rtl="1"/>
            <a:r>
              <a:rPr lang="fa-IR" sz="2400" dirty="0">
                <a:cs typeface="B Nazanin" pitchFamily="2" charset="-78"/>
              </a:rPr>
              <a:t>    </a:t>
            </a:r>
          </a:p>
          <a:p>
            <a:pPr algn="r" rtl="1"/>
            <a:r>
              <a:rPr lang="fa-IR" sz="2400" dirty="0">
                <a:cs typeface="B Nazanin" pitchFamily="2" charset="-78"/>
              </a:rPr>
              <a:t>     </a:t>
            </a:r>
            <a:r>
              <a:rPr lang="fa-IR" sz="2400" dirty="0" smtClean="0">
                <a:cs typeface="B Nazanin" pitchFamily="2" charset="-78"/>
              </a:rPr>
              <a:t>   </a:t>
            </a:r>
            <a:endParaRPr lang="fa-IR" sz="2400" dirty="0">
              <a:cs typeface="B Nazanin" pitchFamily="2" charset="-78"/>
            </a:endParaRPr>
          </a:p>
          <a:p>
            <a:pPr algn="r" rtl="1"/>
            <a:r>
              <a:rPr lang="fa-IR" sz="2400" dirty="0">
                <a:cs typeface="B Nazanin" pitchFamily="2" charset="-78"/>
              </a:rPr>
              <a:t>  تاریخچه تصفیه فاضلاب در ایران</a:t>
            </a:r>
          </a:p>
          <a:p>
            <a:pPr algn="r" rtl="1"/>
            <a:r>
              <a:rPr lang="fa-IR" sz="2400" dirty="0">
                <a:cs typeface="B Nazanin" pitchFamily="2" charset="-78"/>
              </a:rPr>
              <a:t>  شواهد حاکی از وجود شبکه جمع آوری فاضلاب در تخت جمشید می باشد.</a:t>
            </a:r>
          </a:p>
          <a:p>
            <a:pPr algn="r" rtl="1"/>
            <a:r>
              <a:rPr lang="fa-IR" sz="2400" dirty="0">
                <a:cs typeface="B Nazanin" pitchFamily="2" charset="-78"/>
              </a:rPr>
              <a:t>  </a:t>
            </a:r>
          </a:p>
          <a:p>
            <a:pPr algn="r" rtl="1"/>
            <a:r>
              <a:rPr lang="fa-IR" sz="2400" dirty="0">
                <a:cs typeface="B Nazanin" pitchFamily="2" charset="-78"/>
              </a:rPr>
              <a:t>  سیستم گرمایش حمام معروف شیخ بهایی از گاز متان آزادشده حاصل از تصفیه فاضلاب  به روش بیهوازی بوده است. </a:t>
            </a:r>
          </a:p>
          <a:p>
            <a:pPr algn="r" rtl="1"/>
            <a:endParaRPr lang="fr-FR" sz="2400" dirty="0">
              <a:cs typeface="B Nazanin" pitchFamily="2" charset="-78"/>
            </a:endParaRPr>
          </a:p>
        </p:txBody>
      </p:sp>
      <p:sp>
        <p:nvSpPr>
          <p:cNvPr id="7" name="Title 1"/>
          <p:cNvSpPr txBox="1">
            <a:spLocks/>
          </p:cNvSpPr>
          <p:nvPr/>
        </p:nvSpPr>
        <p:spPr>
          <a:xfrm>
            <a:off x="428596" y="357166"/>
            <a:ext cx="7239000" cy="534370"/>
          </a:xfrm>
          <a:prstGeom prst="rect">
            <a:avLst/>
          </a:prstGeom>
        </p:spPr>
        <p:txBody>
          <a:bodyPr vert="horz">
            <a:noAutofit/>
          </a:bodyPr>
          <a:lstStyle/>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lang="fa-IR" sz="3200" b="1" cap="all" dirty="0" smtClean="0">
                <a:ln w="500">
                  <a:solidFill>
                    <a:schemeClr val="tx2">
                      <a:shade val="20000"/>
                      <a:satMod val="120000"/>
                    </a:schemeClr>
                  </a:solidFill>
                </a:ln>
                <a:solidFill>
                  <a:srgbClr val="00B050"/>
                </a:solidFill>
                <a:latin typeface="+mj-lt"/>
                <a:ea typeface="+mj-ea"/>
                <a:cs typeface="B Nazanin" pitchFamily="2" charset="-78"/>
              </a:rPr>
              <a:t>راهکار سوم: تصفیه فاضلاب</a:t>
            </a:r>
            <a:endParaRPr lang="en-US" sz="3200" b="1" cap="all" dirty="0">
              <a:ln w="500">
                <a:solidFill>
                  <a:schemeClr val="tx2">
                    <a:shade val="20000"/>
                    <a:satMod val="120000"/>
                  </a:schemeClr>
                </a:solidFill>
              </a:ln>
              <a:solidFill>
                <a:srgbClr val="00B05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8100167" y="1001713"/>
            <a:ext cx="181821" cy="648512"/>
          </a:xfrm>
          <a:prstGeom prst="rect">
            <a:avLst/>
          </a:prstGeom>
          <a:noFill/>
          <a:ln w="9525">
            <a:noFill/>
            <a:miter lim="800000"/>
            <a:headEnd/>
            <a:tailEnd/>
          </a:ln>
        </p:spPr>
        <p:txBody>
          <a:bodyPr wrap="none" lIns="90000" tIns="46800" rIns="90000" bIns="46800">
            <a:spAutoFit/>
          </a:bodyPr>
          <a:lstStyle/>
          <a:p>
            <a:pPr algn="r" rtl="1" eaLnBrk="0" hangingPunct="0"/>
            <a:endParaRPr lang="en-US" sz="3600">
              <a:latin typeface="Times New Roman" pitchFamily="18" charset="0"/>
              <a:cs typeface="B Nazanin" pitchFamily="2" charset="-78"/>
            </a:endParaRPr>
          </a:p>
        </p:txBody>
      </p:sp>
      <p:sp>
        <p:nvSpPr>
          <p:cNvPr id="38916" name="Text Box 3"/>
          <p:cNvSpPr txBox="1">
            <a:spLocks noChangeArrowheads="1"/>
          </p:cNvSpPr>
          <p:nvPr/>
        </p:nvSpPr>
        <p:spPr bwMode="auto">
          <a:xfrm>
            <a:off x="2104178" y="5870575"/>
            <a:ext cx="181822" cy="586957"/>
          </a:xfrm>
          <a:prstGeom prst="rect">
            <a:avLst/>
          </a:prstGeom>
          <a:noFill/>
          <a:ln w="9525">
            <a:noFill/>
            <a:miter lim="800000"/>
            <a:headEnd/>
            <a:tailEnd/>
          </a:ln>
        </p:spPr>
        <p:txBody>
          <a:bodyPr wrap="none" lIns="90000" tIns="46800" rIns="90000" bIns="46800">
            <a:spAutoFit/>
          </a:bodyPr>
          <a:lstStyle/>
          <a:p>
            <a:pPr algn="r" eaLnBrk="0" hangingPunct="0"/>
            <a:endParaRPr lang="fr-FR" sz="3200">
              <a:latin typeface="Times New Roman" pitchFamily="18" charset="0"/>
              <a:cs typeface="B Nazanin" pitchFamily="2" charset="-78"/>
            </a:endParaRPr>
          </a:p>
        </p:txBody>
      </p:sp>
      <p:sp>
        <p:nvSpPr>
          <p:cNvPr id="38917" name="Rectangle 4"/>
          <p:cNvSpPr>
            <a:spLocks noChangeArrowheads="1"/>
          </p:cNvSpPr>
          <p:nvPr/>
        </p:nvSpPr>
        <p:spPr bwMode="auto">
          <a:xfrm>
            <a:off x="323851" y="1066800"/>
            <a:ext cx="7534298" cy="4434164"/>
          </a:xfrm>
          <a:prstGeom prst="rect">
            <a:avLst/>
          </a:prstGeom>
          <a:noFill/>
          <a:ln w="9525">
            <a:noFill/>
            <a:miter lim="800000"/>
            <a:headEnd/>
            <a:tailEnd/>
          </a:ln>
        </p:spPr>
        <p:txBody>
          <a:bodyPr wrap="square" lIns="90000" tIns="46800" rIns="90000" bIns="46800" anchor="ctr">
            <a:spAutoFit/>
          </a:bodyPr>
          <a:lstStyle/>
          <a:p>
            <a:pPr algn="justLow" rtl="1" eaLnBrk="0" hangingPunct="0"/>
            <a:endParaRPr lang="fa-IR" sz="2400" dirty="0">
              <a:cs typeface="B Nazanin" pitchFamily="2" charset="-78"/>
            </a:endParaRPr>
          </a:p>
          <a:p>
            <a:pPr algn="justLow" rtl="1" eaLnBrk="0" hangingPunct="0">
              <a:buFontTx/>
              <a:buChar char="•"/>
            </a:pPr>
            <a:r>
              <a:rPr lang="fa-IR" sz="2400" dirty="0">
                <a:cs typeface="B Nazanin" pitchFamily="2" charset="-78"/>
              </a:rPr>
              <a:t>   </a:t>
            </a:r>
            <a:r>
              <a:rPr lang="ar-SA" sz="2400" dirty="0">
                <a:cs typeface="B Nazanin" pitchFamily="2" charset="-78"/>
              </a:rPr>
              <a:t>در مطالعاتي كه توسط سازمان ملل متحد در سنگاپور صورت گرفت، حداقل آب</a:t>
            </a:r>
            <a:r>
              <a:rPr lang="fa-IR" sz="2400" dirty="0">
                <a:cs typeface="B Nazanin" pitchFamily="2" charset="-78"/>
              </a:rPr>
              <a:t> </a:t>
            </a:r>
            <a:r>
              <a:rPr lang="ar-SA" sz="2400" dirty="0">
                <a:cs typeface="B Nazanin" pitchFamily="2" charset="-78"/>
              </a:rPr>
              <a:t>مصرفي هر شهروند</a:t>
            </a:r>
            <a:r>
              <a:rPr lang="fa-IR" sz="2400" dirty="0">
                <a:cs typeface="B Nazanin" pitchFamily="2" charset="-78"/>
              </a:rPr>
              <a:t> </a:t>
            </a:r>
            <a:r>
              <a:rPr lang="ar-SA" sz="2400" dirty="0">
                <a:cs typeface="B Nazanin" pitchFamily="2" charset="-78"/>
              </a:rPr>
              <a:t>براي حفظ بهداشت و سلامت جامعه 99 ليتر در روز تعيين گرديده است</a:t>
            </a:r>
            <a:r>
              <a:rPr lang="fa-IR" sz="2400" dirty="0">
                <a:cs typeface="B Nazanin" pitchFamily="2" charset="-78"/>
              </a:rPr>
              <a:t>.</a:t>
            </a:r>
          </a:p>
          <a:p>
            <a:pPr algn="justLow" rtl="1" eaLnBrk="0" hangingPunct="0"/>
            <a:endParaRPr lang="fa-IR" sz="2400" dirty="0">
              <a:cs typeface="B Nazanin" pitchFamily="2" charset="-78"/>
            </a:endParaRPr>
          </a:p>
          <a:p>
            <a:pPr algn="justLow" rtl="1" eaLnBrk="0" hangingPunct="0">
              <a:buFontTx/>
              <a:buChar char="•"/>
            </a:pPr>
            <a:r>
              <a:rPr lang="ar-SA" sz="2400" dirty="0">
                <a:cs typeface="B Nazanin" pitchFamily="2" charset="-78"/>
              </a:rPr>
              <a:t> </a:t>
            </a:r>
            <a:r>
              <a:rPr lang="fa-IR" sz="2400" dirty="0">
                <a:cs typeface="B Nazanin" pitchFamily="2" charset="-78"/>
              </a:rPr>
              <a:t> </a:t>
            </a:r>
            <a:r>
              <a:rPr lang="ar-SA" sz="2400" dirty="0">
                <a:cs typeface="B Nazanin" pitchFamily="2" charset="-78"/>
              </a:rPr>
              <a:t>برطبق برنامه سوم توسعه، الگوي مصرف آب هر خانوار 5/22 مترمكعب در ماه تعيين شده كه در نتيجه هر نفر بطور متوسط در شبانه روز مي تواند 150 ليتر آب مصرف نمايد</a:t>
            </a:r>
            <a:r>
              <a:rPr lang="fa-IR" sz="2400" dirty="0">
                <a:cs typeface="B Nazanin" pitchFamily="2" charset="-78"/>
              </a:rPr>
              <a:t>.</a:t>
            </a:r>
            <a:r>
              <a:rPr lang="ar-SA" dirty="0"/>
              <a:t> </a:t>
            </a:r>
            <a:endParaRPr lang="fa-IR" dirty="0"/>
          </a:p>
          <a:p>
            <a:pPr algn="justLow" rtl="1" eaLnBrk="0" hangingPunct="0">
              <a:buFontTx/>
              <a:buChar char="•"/>
            </a:pPr>
            <a:endParaRPr lang="fa-IR" dirty="0"/>
          </a:p>
          <a:p>
            <a:pPr algn="justLow" rtl="1" eaLnBrk="0" hangingPunct="0">
              <a:buFontTx/>
              <a:buChar char="•"/>
            </a:pPr>
            <a:r>
              <a:rPr lang="fa-IR" dirty="0"/>
              <a:t> </a:t>
            </a:r>
            <a:r>
              <a:rPr lang="ar-SA" sz="2400" dirty="0">
                <a:cs typeface="B Nazanin" pitchFamily="2" charset="-78"/>
              </a:rPr>
              <a:t>متأسفانه باتوجه به رشد</a:t>
            </a:r>
            <a:r>
              <a:rPr lang="fa-IR" sz="2400" dirty="0">
                <a:cs typeface="B Nazanin" pitchFamily="2" charset="-78"/>
              </a:rPr>
              <a:t> </a:t>
            </a:r>
            <a:r>
              <a:rPr lang="fa-IR" sz="2400" dirty="0" smtClean="0">
                <a:cs typeface="B Nazanin" pitchFamily="2" charset="-78"/>
              </a:rPr>
              <a:t> </a:t>
            </a:r>
            <a:r>
              <a:rPr lang="ar-SA" sz="2400" dirty="0">
                <a:cs typeface="B Nazanin" pitchFamily="2" charset="-78"/>
              </a:rPr>
              <a:t>بي رويه شهرنشيني در كشور، آمار چند ساله اخير نيز نشان از مصرف سرانه بطور متوسط 250 تا 300 ليتر در شبانه روز مي دهد</a:t>
            </a:r>
            <a:r>
              <a:rPr lang="ar-SA" sz="2400">
                <a:cs typeface="B Nazanin" pitchFamily="2" charset="-78"/>
              </a:rPr>
              <a:t>. </a:t>
            </a:r>
            <a:endParaRPr lang="fa-IR" sz="2400" dirty="0">
              <a:cs typeface="B Nazanin" pitchFamily="2" charset="-78"/>
            </a:endParaRPr>
          </a:p>
          <a:p>
            <a:pPr algn="justLow" rtl="1" eaLnBrk="0" hangingPunct="0"/>
            <a:endParaRPr lang="ar-SA" sz="2400" dirty="0">
              <a:cs typeface="B Nazanin" pitchFamily="2" charset="-78"/>
            </a:endParaRPr>
          </a:p>
        </p:txBody>
      </p:sp>
      <p:sp>
        <p:nvSpPr>
          <p:cNvPr id="7" name="Title 1"/>
          <p:cNvSpPr txBox="1">
            <a:spLocks/>
          </p:cNvSpPr>
          <p:nvPr/>
        </p:nvSpPr>
        <p:spPr>
          <a:xfrm>
            <a:off x="428596" y="357166"/>
            <a:ext cx="7239000" cy="534370"/>
          </a:xfrm>
          <a:prstGeom prst="rect">
            <a:avLst/>
          </a:prstGeom>
        </p:spPr>
        <p:txBody>
          <a:bodyPr vert="horz">
            <a:noAutofit/>
          </a:bodyPr>
          <a:lstStyle/>
          <a:p>
            <a:pPr algn="ctr" rtl="1"/>
            <a:r>
              <a:rPr lang="fa-IR" sz="3200" b="1" cap="all" dirty="0" smtClean="0">
                <a:ln w="500">
                  <a:solidFill>
                    <a:schemeClr val="tx2">
                      <a:shade val="20000"/>
                      <a:satMod val="120000"/>
                    </a:schemeClr>
                  </a:solidFill>
                </a:ln>
                <a:solidFill>
                  <a:srgbClr val="00B050"/>
                </a:solidFill>
                <a:latin typeface="+mj-lt"/>
                <a:ea typeface="+mj-ea"/>
                <a:cs typeface="B Nazanin" pitchFamily="2" charset="-78"/>
              </a:rPr>
              <a:t>مطالعات ميزان مصرف سرانه آب</a:t>
            </a:r>
            <a:endParaRPr lang="en-US" sz="3200" b="1" cap="all" dirty="0" smtClean="0">
              <a:ln w="500">
                <a:solidFill>
                  <a:schemeClr val="tx2">
                    <a:shade val="20000"/>
                    <a:satMod val="120000"/>
                  </a:schemeClr>
                </a:solidFill>
              </a:ln>
              <a:solidFill>
                <a:srgbClr val="00B05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1097" name="Group 521"/>
          <p:cNvGraphicFramePr>
            <a:graphicFrameLocks noGrp="1"/>
          </p:cNvGraphicFramePr>
          <p:nvPr>
            <p:ph/>
          </p:nvPr>
        </p:nvGraphicFramePr>
        <p:xfrm>
          <a:off x="457200" y="969963"/>
          <a:ext cx="7329510" cy="5800840"/>
        </p:xfrm>
        <a:graphic>
          <a:graphicData uri="http://schemas.openxmlformats.org/drawingml/2006/table">
            <a:tbl>
              <a:tblPr rtl="1"/>
              <a:tblGrid>
                <a:gridCol w="1129683"/>
                <a:gridCol w="1129684"/>
                <a:gridCol w="1327625"/>
                <a:gridCol w="1122614"/>
                <a:gridCol w="1310659"/>
                <a:gridCol w="1309245"/>
              </a:tblGrid>
              <a:tr h="1020040">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شهر</a:t>
                      </a:r>
                      <a:endParaRPr kumimoji="0" lang="ar-SA"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كشور</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مصرف سرانه</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(ليتر در روز)</a:t>
                      </a:r>
                      <a:endParaRPr kumimoji="0" lang="ar-SA" sz="2000" b="1" i="0" u="none" strike="noStrike" cap="none" normalizeH="0" baseline="0" smtClean="0">
                        <a:ln>
                          <a:noFill/>
                        </a:ln>
                        <a:solidFill>
                          <a:schemeClr val="tx1"/>
                        </a:solidFill>
                        <a:effectLst/>
                        <a:latin typeface="Arial" charset="0"/>
                        <a:ea typeface="MS PGothic" pitchFamily="34" charset="-128"/>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شهر</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كشور</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مصرف سرانه</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(ليتر در روز)</a:t>
                      </a:r>
                      <a:endParaRPr kumimoji="0" lang="ar-SA" sz="2000" b="1" i="0" u="none" strike="noStrike" cap="none" normalizeH="0" baseline="0" smtClean="0">
                        <a:ln>
                          <a:noFill/>
                        </a:ln>
                        <a:solidFill>
                          <a:schemeClr val="tx1"/>
                        </a:solidFill>
                        <a:effectLst/>
                        <a:latin typeface="Arial" charset="0"/>
                        <a:ea typeface="MS PGothic" pitchFamily="34" charset="-128"/>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شيراز</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ايران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155</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ظهران</a:t>
                      </a:r>
                      <a:endParaRPr kumimoji="0" lang="ar-SA"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عربستان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87</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قم</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ايران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166</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اندونزي</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87</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لرستان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ايران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178</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مالزي</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90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خوزستان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ايران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234</a:t>
                      </a:r>
                      <a:endParaRPr kumimoji="0" lang="fa-IR"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a:t>
                      </a:r>
                      <a:endParaRPr kumimoji="0" lang="fa-IR"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مكزيك</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100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اصفهان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ايران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188</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بلژيك</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108</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تنكابن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ايران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200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آتن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يونان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128</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صنعا</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يمن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50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رياض</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عربستان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131</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الجزيره</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الجزاير</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70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نيكوزيا</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قبرس</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133</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عمان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عمان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80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مجارستان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150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تونس</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تونس</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80</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آمستردام</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سوئد</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177</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كازابلانكا</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كازابلانكا</a:t>
                      </a:r>
                      <a:endParaRPr kumimoji="0" lang="ar-SA"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110</a:t>
                      </a:r>
                      <a:endParaRPr kumimoji="0" lang="fa-IR"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آمريكا</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242</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903">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كويت</a:t>
                      </a:r>
                      <a:endParaRPr kumimoji="0" lang="ar-SA"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كويت</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184</a:t>
                      </a:r>
                      <a:endParaRPr kumimoji="0" lang="fa-IR"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لندن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rPr>
                        <a:t>انگلستان</a:t>
                      </a:r>
                      <a:endParaRPr kumimoji="0" lang="ar-SA" sz="2000" b="1" i="0" u="none" strike="noStrike" cap="none" normalizeH="0" baseline="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263</a:t>
                      </a:r>
                      <a:endParaRPr kumimoji="0" lang="fa-IR" sz="20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963" name="Text Box 2"/>
          <p:cNvSpPr txBox="1">
            <a:spLocks noChangeArrowheads="1"/>
          </p:cNvSpPr>
          <p:nvPr/>
        </p:nvSpPr>
        <p:spPr bwMode="auto">
          <a:xfrm>
            <a:off x="8101013" y="1001713"/>
            <a:ext cx="180975" cy="641350"/>
          </a:xfrm>
          <a:prstGeom prst="rect">
            <a:avLst/>
          </a:prstGeom>
          <a:noFill/>
          <a:ln w="9525">
            <a:noFill/>
            <a:miter lim="800000"/>
            <a:headEnd/>
            <a:tailEnd/>
          </a:ln>
        </p:spPr>
        <p:txBody>
          <a:bodyPr wrap="none" lIns="90000" tIns="46800" rIns="90000" bIns="46800">
            <a:spAutoFit/>
          </a:bodyPr>
          <a:lstStyle/>
          <a:p>
            <a:pPr algn="r" rtl="1" eaLnBrk="0" hangingPunct="0"/>
            <a:endParaRPr lang="en-US" sz="3600">
              <a:solidFill>
                <a:schemeClr val="accent2"/>
              </a:solidFill>
              <a:latin typeface="Times New Roman" pitchFamily="18" charset="0"/>
              <a:cs typeface="B Nazanin" pitchFamily="2" charset="-78"/>
            </a:endParaRPr>
          </a:p>
        </p:txBody>
      </p:sp>
      <p:sp>
        <p:nvSpPr>
          <p:cNvPr id="40964" name="Text Box 3"/>
          <p:cNvSpPr txBox="1">
            <a:spLocks noChangeArrowheads="1"/>
          </p:cNvSpPr>
          <p:nvPr/>
        </p:nvSpPr>
        <p:spPr bwMode="auto">
          <a:xfrm>
            <a:off x="2105025" y="5870575"/>
            <a:ext cx="180975" cy="579438"/>
          </a:xfrm>
          <a:prstGeom prst="rect">
            <a:avLst/>
          </a:prstGeom>
          <a:noFill/>
          <a:ln w="9525">
            <a:noFill/>
            <a:miter lim="800000"/>
            <a:headEnd/>
            <a:tailEnd/>
          </a:ln>
        </p:spPr>
        <p:txBody>
          <a:bodyPr wrap="none" lIns="90000" tIns="46800" rIns="90000" bIns="46800">
            <a:spAutoFit/>
          </a:bodyPr>
          <a:lstStyle/>
          <a:p>
            <a:pPr algn="r" eaLnBrk="0" hangingPunct="0"/>
            <a:endParaRPr lang="fr-FR" sz="3200">
              <a:solidFill>
                <a:schemeClr val="accent2"/>
              </a:solidFill>
              <a:latin typeface="Times New Roman" pitchFamily="18" charset="0"/>
              <a:cs typeface="B Nazanin" pitchFamily="2" charset="-78"/>
            </a:endParaRPr>
          </a:p>
        </p:txBody>
      </p:sp>
      <p:sp>
        <p:nvSpPr>
          <p:cNvPr id="41065" name="Rectangle 522"/>
          <p:cNvSpPr>
            <a:spLocks noChangeArrowheads="1"/>
          </p:cNvSpPr>
          <p:nvPr/>
        </p:nvSpPr>
        <p:spPr bwMode="auto">
          <a:xfrm>
            <a:off x="64636" y="357166"/>
            <a:ext cx="7864950" cy="525401"/>
          </a:xfrm>
          <a:prstGeom prst="rect">
            <a:avLst/>
          </a:prstGeom>
          <a:noFill/>
          <a:ln w="9525">
            <a:noFill/>
            <a:miter lim="800000"/>
            <a:headEnd/>
            <a:tailEnd/>
          </a:ln>
        </p:spPr>
        <p:txBody>
          <a:bodyPr wrap="none" lIns="90000" tIns="46800" rIns="90000" bIns="46800" anchor="ctr">
            <a:spAutoFit/>
          </a:bodyPr>
          <a:lstStyle/>
          <a:p>
            <a:pPr algn="r" rtl="1" eaLnBrk="0" hangingPunct="0"/>
            <a:r>
              <a:rPr lang="ar-SA" sz="2800" b="1" cap="all" dirty="0" smtClean="0">
                <a:ln w="500">
                  <a:solidFill>
                    <a:schemeClr val="tx2">
                      <a:shade val="20000"/>
                      <a:satMod val="120000"/>
                    </a:schemeClr>
                  </a:solidFill>
                </a:ln>
                <a:solidFill>
                  <a:srgbClr val="00B050"/>
                </a:solidFill>
                <a:latin typeface="+mj-lt"/>
                <a:ea typeface="+mj-ea"/>
                <a:cs typeface="B Nazanin" pitchFamily="2" charset="-78"/>
              </a:rPr>
              <a:t>مصرف </a:t>
            </a:r>
            <a:r>
              <a:rPr lang="ar-SA" sz="2800" b="1" cap="all" dirty="0">
                <a:ln w="500">
                  <a:solidFill>
                    <a:schemeClr val="tx2">
                      <a:shade val="20000"/>
                      <a:satMod val="120000"/>
                    </a:schemeClr>
                  </a:solidFill>
                </a:ln>
                <a:solidFill>
                  <a:srgbClr val="00B050"/>
                </a:solidFill>
                <a:latin typeface="+mj-lt"/>
                <a:ea typeface="+mj-ea"/>
                <a:cs typeface="B Nazanin" pitchFamily="2" charset="-78"/>
              </a:rPr>
              <a:t>سرانه آب در بعضي از</a:t>
            </a:r>
            <a:r>
              <a:rPr lang="fr-FR" sz="2800" b="1" cap="all" dirty="0">
                <a:ln w="500">
                  <a:solidFill>
                    <a:schemeClr val="tx2">
                      <a:shade val="20000"/>
                      <a:satMod val="120000"/>
                    </a:schemeClr>
                  </a:solidFill>
                </a:ln>
                <a:solidFill>
                  <a:srgbClr val="00B050"/>
                </a:solidFill>
                <a:latin typeface="+mj-lt"/>
                <a:ea typeface="+mj-ea"/>
                <a:cs typeface="B Nazanin" pitchFamily="2" charset="-78"/>
              </a:rPr>
              <a:t> </a:t>
            </a:r>
            <a:r>
              <a:rPr lang="fa-IR" sz="2800" b="1" cap="all" dirty="0">
                <a:ln w="500">
                  <a:solidFill>
                    <a:schemeClr val="tx2">
                      <a:shade val="20000"/>
                      <a:satMod val="120000"/>
                    </a:schemeClr>
                  </a:solidFill>
                </a:ln>
                <a:solidFill>
                  <a:srgbClr val="00B050"/>
                </a:solidFill>
                <a:latin typeface="+mj-lt"/>
                <a:ea typeface="+mj-ea"/>
                <a:cs typeface="B Nazanin" pitchFamily="2" charset="-78"/>
              </a:rPr>
              <a:t> شهرهای ایران و</a:t>
            </a:r>
            <a:r>
              <a:rPr lang="ar-SA" sz="2800" b="1" cap="all" dirty="0">
                <a:ln w="500">
                  <a:solidFill>
                    <a:schemeClr val="tx2">
                      <a:shade val="20000"/>
                      <a:satMod val="120000"/>
                    </a:schemeClr>
                  </a:solidFill>
                </a:ln>
                <a:solidFill>
                  <a:srgbClr val="00B050"/>
                </a:solidFill>
                <a:latin typeface="+mj-lt"/>
                <a:ea typeface="+mj-ea"/>
                <a:cs typeface="B Nazanin" pitchFamily="2" charset="-78"/>
              </a:rPr>
              <a:t> كشورها</a:t>
            </a:r>
            <a:r>
              <a:rPr lang="fa-IR" sz="2800" b="1" cap="all" dirty="0">
                <a:ln w="500">
                  <a:solidFill>
                    <a:schemeClr val="tx2">
                      <a:shade val="20000"/>
                      <a:satMod val="120000"/>
                    </a:schemeClr>
                  </a:solidFill>
                </a:ln>
                <a:solidFill>
                  <a:srgbClr val="00B050"/>
                </a:solidFill>
                <a:latin typeface="+mj-lt"/>
                <a:ea typeface="+mj-ea"/>
                <a:cs typeface="B Nazanin" pitchFamily="2" charset="-78"/>
              </a:rPr>
              <a:t>ی جهان</a:t>
            </a:r>
            <a:r>
              <a:rPr lang="ar-SA" sz="2800" b="1" cap="all" dirty="0">
                <a:ln w="500">
                  <a:solidFill>
                    <a:schemeClr val="tx2">
                      <a:shade val="20000"/>
                      <a:satMod val="120000"/>
                    </a:schemeClr>
                  </a:solidFill>
                </a:ln>
                <a:solidFill>
                  <a:srgbClr val="00B050"/>
                </a:solidFill>
                <a:latin typeface="+mj-lt"/>
                <a:ea typeface="+mj-ea"/>
                <a:cs typeface="B Nazanin" pitchFamily="2" charset="-78"/>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8100167" y="1001713"/>
            <a:ext cx="181821" cy="648512"/>
          </a:xfrm>
          <a:prstGeom prst="rect">
            <a:avLst/>
          </a:prstGeom>
          <a:noFill/>
          <a:ln w="9525">
            <a:noFill/>
            <a:miter lim="800000"/>
            <a:headEnd/>
            <a:tailEnd/>
          </a:ln>
        </p:spPr>
        <p:txBody>
          <a:bodyPr wrap="none" lIns="90000" tIns="46800" rIns="90000" bIns="46800">
            <a:spAutoFit/>
          </a:bodyPr>
          <a:lstStyle/>
          <a:p>
            <a:pPr algn="r" rtl="1" eaLnBrk="0" hangingPunct="0"/>
            <a:endParaRPr lang="en-US" sz="3600">
              <a:latin typeface="Times New Roman" pitchFamily="18" charset="0"/>
              <a:cs typeface="B Nazanin" pitchFamily="2" charset="-78"/>
            </a:endParaRPr>
          </a:p>
        </p:txBody>
      </p:sp>
      <p:sp>
        <p:nvSpPr>
          <p:cNvPr id="41988" name="Text Box 3"/>
          <p:cNvSpPr txBox="1">
            <a:spLocks noChangeArrowheads="1"/>
          </p:cNvSpPr>
          <p:nvPr/>
        </p:nvSpPr>
        <p:spPr bwMode="auto">
          <a:xfrm>
            <a:off x="2104178" y="5870575"/>
            <a:ext cx="181822" cy="586957"/>
          </a:xfrm>
          <a:prstGeom prst="rect">
            <a:avLst/>
          </a:prstGeom>
          <a:noFill/>
          <a:ln w="9525">
            <a:noFill/>
            <a:miter lim="800000"/>
            <a:headEnd/>
            <a:tailEnd/>
          </a:ln>
        </p:spPr>
        <p:txBody>
          <a:bodyPr wrap="none" lIns="90000" tIns="46800" rIns="90000" bIns="46800">
            <a:spAutoFit/>
          </a:bodyPr>
          <a:lstStyle/>
          <a:p>
            <a:pPr algn="r" eaLnBrk="0" hangingPunct="0"/>
            <a:endParaRPr lang="fr-FR" sz="3200">
              <a:latin typeface="Times New Roman" pitchFamily="18" charset="0"/>
              <a:cs typeface="B Nazanin" pitchFamily="2" charset="-78"/>
            </a:endParaRPr>
          </a:p>
        </p:txBody>
      </p:sp>
      <p:sp>
        <p:nvSpPr>
          <p:cNvPr id="41989" name="Text Box 6"/>
          <p:cNvSpPr txBox="1">
            <a:spLocks noChangeArrowheads="1"/>
          </p:cNvSpPr>
          <p:nvPr/>
        </p:nvSpPr>
        <p:spPr bwMode="auto">
          <a:xfrm>
            <a:off x="357158" y="928670"/>
            <a:ext cx="7358114" cy="5134355"/>
          </a:xfrm>
          <a:prstGeom prst="rect">
            <a:avLst/>
          </a:prstGeom>
          <a:noFill/>
          <a:ln w="9525">
            <a:noFill/>
            <a:miter lim="800000"/>
            <a:headEnd/>
            <a:tailEnd/>
          </a:ln>
        </p:spPr>
        <p:txBody>
          <a:bodyPr wrap="square" lIns="90000" tIns="46800" rIns="90000" bIns="46800">
            <a:spAutoFit/>
          </a:bodyPr>
          <a:lstStyle/>
          <a:p>
            <a:pPr algn="justLow" rtl="1">
              <a:lnSpc>
                <a:spcPct val="150000"/>
              </a:lnSpc>
              <a:buFont typeface="Wingdings" pitchFamily="2" charset="2"/>
              <a:buChar char="Ø"/>
            </a:pPr>
            <a:endParaRPr lang="fa-IR" sz="2000" b="1" dirty="0">
              <a:cs typeface="B Nazanin" pitchFamily="2" charset="-78"/>
            </a:endParaRPr>
          </a:p>
          <a:p>
            <a:pPr algn="justLow" rtl="1">
              <a:lnSpc>
                <a:spcPct val="150000"/>
              </a:lnSpc>
              <a:buFont typeface="Wingdings" pitchFamily="2" charset="2"/>
              <a:buChar char="Ø"/>
            </a:pPr>
            <a:r>
              <a:rPr lang="fa-IR" sz="2000" b="1" dirty="0">
                <a:cs typeface="B Nazanin" pitchFamily="2" charset="-78"/>
              </a:rPr>
              <a:t>  در نشريه </a:t>
            </a:r>
            <a:r>
              <a:rPr lang="fa-IR" sz="2000" b="1" dirty="0" smtClean="0">
                <a:cs typeface="B Nazanin" pitchFamily="2" charset="-78"/>
              </a:rPr>
              <a:t> شماره 2-118 سازمان </a:t>
            </a:r>
            <a:r>
              <a:rPr lang="fa-IR" sz="2000" b="1" dirty="0">
                <a:cs typeface="B Nazanin" pitchFamily="2" charset="-78"/>
              </a:rPr>
              <a:t>مديريت و برنامه ريزي كشور </a:t>
            </a:r>
            <a:r>
              <a:rPr lang="fa-IR" sz="2000" b="1" dirty="0" smtClean="0">
                <a:cs typeface="B Nazanin" pitchFamily="2" charset="-78"/>
              </a:rPr>
              <a:t>اعلام </a:t>
            </a:r>
            <a:r>
              <a:rPr lang="fa-IR" sz="2000" b="1" dirty="0">
                <a:cs typeface="B Nazanin" pitchFamily="2" charset="-78"/>
              </a:rPr>
              <a:t>شده است كه با در نظر گرفتن شرايط اقليمي و اجتماعي مناطق مختلف ايران، مقدار 90-80 درصد آب مصرفي خانگي (بدون احتساب فضاي سبز)، عمومي، تجاري و صنعتي تبديل به فاضلاب مي شود.</a:t>
            </a:r>
          </a:p>
          <a:p>
            <a:pPr algn="justLow" rtl="1">
              <a:lnSpc>
                <a:spcPct val="150000"/>
              </a:lnSpc>
              <a:buFont typeface="Wingdings" pitchFamily="2" charset="2"/>
              <a:buChar char="Ø"/>
            </a:pPr>
            <a:endParaRPr lang="fa-IR" sz="2000" b="1" dirty="0">
              <a:cs typeface="B Nazanin" pitchFamily="2" charset="-78"/>
            </a:endParaRPr>
          </a:p>
          <a:p>
            <a:pPr algn="justLow" rtl="1">
              <a:lnSpc>
                <a:spcPct val="150000"/>
              </a:lnSpc>
              <a:buFont typeface="Wingdings" pitchFamily="2" charset="2"/>
              <a:buChar char="Ø"/>
            </a:pPr>
            <a:r>
              <a:rPr lang="fa-IR" sz="2000" b="1" dirty="0">
                <a:cs typeface="B Nazanin" pitchFamily="2" charset="-78"/>
              </a:rPr>
              <a:t> طبق همين نشريه به جز موارد </a:t>
            </a:r>
            <a:r>
              <a:rPr lang="fa-IR" sz="2000" b="1" dirty="0" smtClean="0">
                <a:cs typeface="B Nazanin" pitchFamily="2" charset="-78"/>
              </a:rPr>
              <a:t>خاص، </a:t>
            </a:r>
            <a:r>
              <a:rPr lang="fa-IR" sz="2000" b="1" dirty="0">
                <a:cs typeface="B Nazanin" pitchFamily="2" charset="-78"/>
              </a:rPr>
              <a:t>متوسط سرانه توليد فاضلاب حدود 80 تا 195 ليتر در شبانه روز بالغ مي شود.</a:t>
            </a:r>
          </a:p>
          <a:p>
            <a:pPr algn="justLow" rtl="1">
              <a:lnSpc>
                <a:spcPct val="150000"/>
              </a:lnSpc>
              <a:buFont typeface="Wingdings" pitchFamily="2" charset="2"/>
              <a:buChar char="Ø"/>
            </a:pPr>
            <a:endParaRPr lang="fa-IR" sz="2000" b="1" dirty="0">
              <a:cs typeface="B Nazanin" pitchFamily="2" charset="-78"/>
            </a:endParaRPr>
          </a:p>
          <a:p>
            <a:pPr algn="justLow" rtl="1">
              <a:lnSpc>
                <a:spcPct val="150000"/>
              </a:lnSpc>
              <a:buFont typeface="Wingdings" pitchFamily="2" charset="2"/>
              <a:buChar char="Ø"/>
            </a:pPr>
            <a:r>
              <a:rPr lang="fa-IR" sz="2000" b="1" dirty="0">
                <a:cs typeface="B Nazanin" pitchFamily="2" charset="-78"/>
              </a:rPr>
              <a:t> 70-50 درصد آب مصرفي  كل (خانگي، عمومي، تجاري و صنعتي، فضاي سبز عمومي و نشتاب) به صورت فاضلاب در مي آيد.</a:t>
            </a:r>
            <a:endParaRPr lang="en-US" sz="3200" dirty="0">
              <a:cs typeface="B Nazanin" pitchFamily="2" charset="-78"/>
            </a:endParaRPr>
          </a:p>
        </p:txBody>
      </p:sp>
      <p:sp>
        <p:nvSpPr>
          <p:cNvPr id="5" name="Rectangle 522"/>
          <p:cNvSpPr>
            <a:spLocks noChangeArrowheads="1"/>
          </p:cNvSpPr>
          <p:nvPr/>
        </p:nvSpPr>
        <p:spPr bwMode="auto">
          <a:xfrm>
            <a:off x="2214546" y="357166"/>
            <a:ext cx="3649054" cy="525401"/>
          </a:xfrm>
          <a:prstGeom prst="rect">
            <a:avLst/>
          </a:prstGeom>
          <a:noFill/>
          <a:ln w="9525">
            <a:noFill/>
            <a:miter lim="800000"/>
            <a:headEnd/>
            <a:tailEnd/>
          </a:ln>
        </p:spPr>
        <p:txBody>
          <a:bodyPr wrap="none" lIns="90000" tIns="46800" rIns="90000" bIns="46800" anchor="ctr">
            <a:spAutoFit/>
          </a:bodyPr>
          <a:lstStyle/>
          <a:p>
            <a:pPr algn="ctr" rtl="1" eaLnBrk="0" hangingPunct="0"/>
            <a:r>
              <a:rPr lang="fa-IR" sz="2800" b="1" cap="all" dirty="0" smtClean="0">
                <a:ln w="500">
                  <a:solidFill>
                    <a:schemeClr val="tx2">
                      <a:shade val="20000"/>
                      <a:satMod val="120000"/>
                    </a:schemeClr>
                  </a:solidFill>
                </a:ln>
                <a:solidFill>
                  <a:srgbClr val="00B050"/>
                </a:solidFill>
                <a:latin typeface="+mj-lt"/>
                <a:ea typeface="+mj-ea"/>
                <a:cs typeface="B Nazanin" pitchFamily="2" charset="-78"/>
              </a:rPr>
              <a:t>تعیین میزان فاضلاب تولیدی</a:t>
            </a:r>
            <a:endParaRPr lang="ar-SA" sz="2800" b="1" cap="all" dirty="0">
              <a:ln w="500">
                <a:solidFill>
                  <a:schemeClr val="tx2">
                    <a:shade val="20000"/>
                    <a:satMod val="120000"/>
                  </a:schemeClr>
                </a:solidFill>
              </a:ln>
              <a:solidFill>
                <a:srgbClr val="00B05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572008"/>
            <a:ext cx="7429552" cy="1323439"/>
          </a:xfrm>
          <a:prstGeom prst="rect">
            <a:avLst/>
          </a:prstGeom>
        </p:spPr>
        <p:txBody>
          <a:bodyPr wrap="square">
            <a:spAutoFit/>
          </a:bodyPr>
          <a:lstStyle/>
          <a:p>
            <a:pPr algn="justLow" rtl="1"/>
            <a:r>
              <a:rPr lang="fa-IR" sz="2000" dirty="0" smtClean="0">
                <a:cs typeface="B Zar" pitchFamily="2" charset="-78"/>
              </a:rPr>
              <a:t> </a:t>
            </a:r>
            <a:r>
              <a:rPr lang="fa-IR" sz="2000" b="1" dirty="0" smtClean="0">
                <a:cs typeface="B Zar" pitchFamily="2" charset="-78"/>
              </a:rPr>
              <a:t>اجرایی ترین راه مثل همه کشورهای حاشیه خلیج فارس می باشد که سال هاست از این تنها منبع رایگان و سرشار استفاده کرده و مشکل کم آبی و بی آبی خود را حل کرده اند و ما باغفلت سپری کردیم، هرچند دیر شده ولی می شود برداشت و شیرین سازی و انتقال آب به پهنه کشور اجرایی گردد.</a:t>
            </a:r>
            <a:endParaRPr lang="en-US" sz="2000" b="1" dirty="0">
              <a:cs typeface="B Zar" pitchFamily="2" charset="-78"/>
            </a:endParaRPr>
          </a:p>
        </p:txBody>
      </p:sp>
      <p:sp>
        <p:nvSpPr>
          <p:cNvPr id="3" name="TextBox 2"/>
          <p:cNvSpPr txBox="1"/>
          <p:nvPr/>
        </p:nvSpPr>
        <p:spPr>
          <a:xfrm>
            <a:off x="1142976" y="428604"/>
            <a:ext cx="6715172" cy="1631216"/>
          </a:xfrm>
          <a:prstGeom prst="rect">
            <a:avLst/>
          </a:prstGeom>
          <a:noFill/>
        </p:spPr>
        <p:txBody>
          <a:bodyPr wrap="square" rtlCol="0">
            <a:spAutoFit/>
          </a:bodyPr>
          <a:lstStyle/>
          <a:p>
            <a:pPr algn="r" rtl="1"/>
            <a:r>
              <a:rPr lang="fa-IR" sz="2000" b="1" dirty="0" smtClean="0">
                <a:cs typeface="B Zar" pitchFamily="2" charset="-78"/>
              </a:rPr>
              <a:t>این روزها می شنویم:</a:t>
            </a:r>
            <a:endParaRPr lang="en-US" sz="2000" b="1" dirty="0" smtClean="0">
              <a:cs typeface="B Zar" pitchFamily="2" charset="-78"/>
            </a:endParaRPr>
          </a:p>
          <a:p>
            <a:pPr algn="r" rtl="1"/>
            <a:r>
              <a:rPr lang="fa-IR" sz="2000" b="1" dirty="0" smtClean="0">
                <a:cs typeface="B Zar" pitchFamily="2" charset="-78"/>
              </a:rPr>
              <a:t>از 152 سد تنها 13 سد بالای 90 درصد از آب پرشده</a:t>
            </a:r>
            <a:br>
              <a:rPr lang="fa-IR" sz="2000" b="1" dirty="0" smtClean="0">
                <a:cs typeface="B Zar" pitchFamily="2" charset="-78"/>
              </a:rPr>
            </a:br>
            <a:r>
              <a:rPr lang="fa-IR" sz="2000" b="1" dirty="0" smtClean="0">
                <a:cs typeface="B Zar" pitchFamily="2" charset="-78"/>
              </a:rPr>
              <a:t>در 48 سد تنها 50 تا 70 درصد آب پر شده</a:t>
            </a:r>
            <a:br>
              <a:rPr lang="fa-IR" sz="2000" b="1" dirty="0" smtClean="0">
                <a:cs typeface="B Zar" pitchFamily="2" charset="-78"/>
              </a:rPr>
            </a:br>
            <a:r>
              <a:rPr lang="fa-IR" sz="2000" b="1" dirty="0" smtClean="0">
                <a:cs typeface="B Zar" pitchFamily="2" charset="-78"/>
              </a:rPr>
              <a:t>در 68 سد کمتر از 40 درصد آب پرشده</a:t>
            </a:r>
            <a:br>
              <a:rPr lang="fa-IR" sz="2000" b="1" dirty="0" smtClean="0">
                <a:cs typeface="B Zar" pitchFamily="2" charset="-78"/>
              </a:rPr>
            </a:br>
            <a:r>
              <a:rPr lang="fa-IR" sz="2000" b="1" dirty="0" smtClean="0">
                <a:cs typeface="B Zar" pitchFamily="2" charset="-78"/>
              </a:rPr>
              <a:t>در خراسان آب پنج سد خشک شده</a:t>
            </a:r>
            <a:endParaRPr lang="en-US" sz="2000" b="1" dirty="0"/>
          </a:p>
        </p:txBody>
      </p:sp>
      <p:sp>
        <p:nvSpPr>
          <p:cNvPr id="4" name="TextBox 3"/>
          <p:cNvSpPr txBox="1"/>
          <p:nvPr/>
        </p:nvSpPr>
        <p:spPr>
          <a:xfrm>
            <a:off x="500034" y="3435494"/>
            <a:ext cx="7358114" cy="707886"/>
          </a:xfrm>
          <a:prstGeom prst="rect">
            <a:avLst/>
          </a:prstGeom>
          <a:noFill/>
        </p:spPr>
        <p:txBody>
          <a:bodyPr wrap="square" rtlCol="0">
            <a:spAutoFit/>
          </a:bodyPr>
          <a:lstStyle/>
          <a:p>
            <a:pPr algn="justLow" rtl="1"/>
            <a:r>
              <a:rPr lang="fa-IR" sz="2000" b="1" dirty="0" smtClean="0">
                <a:cs typeface="B Zar" pitchFamily="2" charset="-78"/>
              </a:rPr>
              <a:t>در دنیا 70درصد آب استحصال شده در بخش کشاورزی مصرف میشود حال آنکه در ایران حدود 90 درصد آب کشور صرف کشاورزی سنتی با بازده پایین میگرد</a:t>
            </a:r>
            <a:r>
              <a:rPr lang="fa-IR" sz="2000" dirty="0" smtClean="0">
                <a:cs typeface="B Zar" pitchFamily="2" charset="-78"/>
              </a:rPr>
              <a:t>د.</a:t>
            </a:r>
            <a:endParaRPr lang="en-US" sz="2000" dirty="0"/>
          </a:p>
        </p:txBody>
      </p:sp>
      <p:sp>
        <p:nvSpPr>
          <p:cNvPr id="5" name="TextBox 4"/>
          <p:cNvSpPr txBox="1"/>
          <p:nvPr/>
        </p:nvSpPr>
        <p:spPr>
          <a:xfrm>
            <a:off x="428596" y="2357430"/>
            <a:ext cx="7429552" cy="707886"/>
          </a:xfrm>
          <a:prstGeom prst="rect">
            <a:avLst/>
          </a:prstGeom>
          <a:noFill/>
        </p:spPr>
        <p:txBody>
          <a:bodyPr wrap="square" rtlCol="0">
            <a:spAutoFit/>
          </a:bodyPr>
          <a:lstStyle/>
          <a:p>
            <a:pPr algn="justLow" rtl="1"/>
            <a:r>
              <a:rPr lang="fa-IR" sz="2000" b="1" dirty="0" smtClean="0">
                <a:cs typeface="B Zar" pitchFamily="2" charset="-78"/>
              </a:rPr>
              <a:t>پیش بینی مجامع ذیربط بین المللی گسترش خشکسالی از آفریقا تا خاورمیانه را 30 تا 50 سال اعلام می کنند.</a:t>
            </a:r>
            <a:endParaRPr lang="en-US" sz="2000" dirty="0"/>
          </a:p>
        </p:txBody>
      </p:sp>
      <p:pic>
        <p:nvPicPr>
          <p:cNvPr id="1026" name="Picture 2"/>
          <p:cNvPicPr>
            <a:picLocks noChangeAspect="1" noChangeArrowheads="1"/>
          </p:cNvPicPr>
          <p:nvPr/>
        </p:nvPicPr>
        <p:blipFill>
          <a:blip r:embed="rId2"/>
          <a:srcRect/>
          <a:stretch>
            <a:fillRect/>
          </a:stretch>
        </p:blipFill>
        <p:spPr bwMode="auto">
          <a:xfrm>
            <a:off x="428596" y="285728"/>
            <a:ext cx="2608608" cy="18859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Scale>
                                      <p:cBhvr>
                                        <p:cTn id="2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
                                        </p:tgtEl>
                                        <p:attrNameLst>
                                          <p:attrName>ppt_x</p:attrName>
                                          <p:attrName>ppt_y</p:attrName>
                                        </p:attrNameLst>
                                      </p:cBhvr>
                                    </p:animMotion>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2"/>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28596" y="1500174"/>
            <a:ext cx="7358114" cy="3710889"/>
          </a:xfrm>
          <a:prstGeom prst="rect">
            <a:avLst/>
          </a:prstGeom>
          <a:noFill/>
          <a:ln w="9525">
            <a:noFill/>
            <a:miter lim="800000"/>
            <a:headEnd/>
            <a:tailEnd/>
          </a:ln>
        </p:spPr>
        <p:txBody>
          <a:bodyPr wrap="square" lIns="90000" tIns="46800" rIns="90000" bIns="46800">
            <a:spAutoFit/>
          </a:bodyPr>
          <a:lstStyle/>
          <a:p>
            <a:pPr algn="justLow" rtl="1">
              <a:lnSpc>
                <a:spcPct val="200000"/>
              </a:lnSpc>
            </a:pPr>
            <a:r>
              <a:rPr lang="fa-IR" sz="2000" b="1" dirty="0" smtClean="0">
                <a:cs typeface="B Nazanin" pitchFamily="2" charset="-78"/>
              </a:rPr>
              <a:t>به عنوان مثال شرکت روی مهدی آباد جهت تامین آب مورد نیاز کارخانه فرآوری( 100 هزار تن شمش روی و 100 هزار تن کنسانتره) طی قراردادی با شرکت آب منطقه ای یزد اقدام به خرید پساب شهر یزد نموده است.</a:t>
            </a:r>
          </a:p>
          <a:p>
            <a:pPr algn="justLow" rtl="1">
              <a:lnSpc>
                <a:spcPct val="200000"/>
              </a:lnSpc>
            </a:pPr>
            <a:r>
              <a:rPr lang="fa-IR" sz="2000" b="1" dirty="0" smtClean="0">
                <a:cs typeface="B Nazanin" pitchFamily="2" charset="-78"/>
              </a:rPr>
              <a:t>این پساب به میزان 5.8 میلیون متر مکعب در 5 سال تامین خواهد شد.</a:t>
            </a:r>
          </a:p>
          <a:p>
            <a:pPr algn="justLow" rtl="1">
              <a:lnSpc>
                <a:spcPct val="200000"/>
              </a:lnSpc>
            </a:pPr>
            <a:r>
              <a:rPr lang="fa-IR" sz="2000" b="1" dirty="0" smtClean="0">
                <a:cs typeface="B Nazanin" pitchFamily="2" charset="-78"/>
              </a:rPr>
              <a:t>فاصله تقریبی تصفیه خانه تا کارخانه در حدود 119 کیلومتر و هزینه تقریبی سرمایه گذاری طرح 500 میلیارد ریال برآورد گردیده است.</a:t>
            </a:r>
            <a:endParaRPr lang="fa-IR" sz="2000" b="1" dirty="0">
              <a:cs typeface="B Nazanin" pitchFamily="2" charset="-78"/>
            </a:endParaRPr>
          </a:p>
        </p:txBody>
      </p:sp>
      <p:sp>
        <p:nvSpPr>
          <p:cNvPr id="3" name="Rectangle 522"/>
          <p:cNvSpPr>
            <a:spLocks noChangeArrowheads="1"/>
          </p:cNvSpPr>
          <p:nvPr/>
        </p:nvSpPr>
        <p:spPr bwMode="auto">
          <a:xfrm>
            <a:off x="4143372" y="785794"/>
            <a:ext cx="3588140" cy="525401"/>
          </a:xfrm>
          <a:prstGeom prst="rect">
            <a:avLst/>
          </a:prstGeom>
          <a:noFill/>
          <a:ln w="9525">
            <a:noFill/>
            <a:miter lim="800000"/>
            <a:headEnd/>
            <a:tailEnd/>
          </a:ln>
        </p:spPr>
        <p:txBody>
          <a:bodyPr wrap="none" lIns="90000" tIns="46800" rIns="90000" bIns="46800" anchor="ctr">
            <a:spAutoFit/>
          </a:bodyPr>
          <a:lstStyle/>
          <a:p>
            <a:pPr algn="ctr" rtl="1" eaLnBrk="0" hangingPunct="0"/>
            <a:r>
              <a:rPr lang="fa-IR" sz="2800" b="1" cap="all" dirty="0" smtClean="0">
                <a:ln w="500">
                  <a:solidFill>
                    <a:schemeClr val="tx2">
                      <a:shade val="20000"/>
                      <a:satMod val="120000"/>
                    </a:schemeClr>
                  </a:solidFill>
                </a:ln>
                <a:solidFill>
                  <a:srgbClr val="00B050"/>
                </a:solidFill>
                <a:latin typeface="+mj-lt"/>
                <a:ea typeface="+mj-ea"/>
                <a:cs typeface="B Nazanin" pitchFamily="2" charset="-78"/>
              </a:rPr>
              <a:t>تامین آب از فاضلاب تولیدی</a:t>
            </a:r>
            <a:endParaRPr lang="ar-SA" sz="2800" b="1" cap="all" dirty="0">
              <a:ln w="500">
                <a:solidFill>
                  <a:schemeClr val="tx2">
                    <a:shade val="20000"/>
                    <a:satMod val="120000"/>
                  </a:schemeClr>
                </a:solidFill>
              </a:ln>
              <a:solidFill>
                <a:srgbClr val="00B050"/>
              </a:solidFill>
              <a:latin typeface="+mj-lt"/>
              <a:ea typeface="+mj-ea"/>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7239000" cy="785818"/>
          </a:xfrm>
        </p:spPr>
        <p:txBody>
          <a:bodyPr>
            <a:noAutofit/>
          </a:bodyPr>
          <a:lstStyle/>
          <a:p>
            <a:pPr algn="ctr"/>
            <a:r>
              <a:rPr lang="fa-IR" sz="2800" dirty="0" smtClean="0">
                <a:solidFill>
                  <a:srgbClr val="00B050"/>
                </a:solidFill>
                <a:cs typeface="B Nazanin" pitchFamily="2" charset="-78"/>
              </a:rPr>
              <a:t/>
            </a:r>
            <a:br>
              <a:rPr lang="fa-IR" sz="2800" dirty="0" smtClean="0">
                <a:solidFill>
                  <a:srgbClr val="00B050"/>
                </a:solidFill>
                <a:cs typeface="B Nazanin" pitchFamily="2" charset="-78"/>
              </a:rPr>
            </a:br>
            <a:r>
              <a:rPr lang="fa-IR" sz="2800" dirty="0" smtClean="0">
                <a:solidFill>
                  <a:srgbClr val="00B050"/>
                </a:solidFill>
                <a:cs typeface="B Nazanin" pitchFamily="2" charset="-78"/>
              </a:rPr>
              <a:t>تولید آب شیرین با استفاده از سرمایش زیرزمینی</a:t>
            </a:r>
            <a:endParaRPr lang="en-US" sz="2800" dirty="0">
              <a:solidFill>
                <a:srgbClr val="00B050"/>
              </a:solidFill>
              <a:cs typeface="B Nazanin" pitchFamily="2" charset="-78"/>
            </a:endParaRPr>
          </a:p>
        </p:txBody>
      </p:sp>
      <p:pic>
        <p:nvPicPr>
          <p:cNvPr id="1026" name="Picture 2"/>
          <p:cNvPicPr>
            <a:picLocks noGrp="1" noChangeAspect="1" noChangeArrowheads="1"/>
          </p:cNvPicPr>
          <p:nvPr>
            <p:ph idx="1"/>
          </p:nvPr>
        </p:nvPicPr>
        <p:blipFill>
          <a:blip r:embed="rId2"/>
          <a:stretch>
            <a:fillRect/>
          </a:stretch>
        </p:blipFill>
        <p:spPr bwMode="auto">
          <a:xfrm>
            <a:off x="285720" y="1357298"/>
            <a:ext cx="757242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4414" y="1285860"/>
            <a:ext cx="5762649" cy="4867275"/>
            <a:chOff x="1214414" y="1285860"/>
            <a:chExt cx="5762649" cy="4867275"/>
          </a:xfrm>
        </p:grpSpPr>
        <p:pic>
          <p:nvPicPr>
            <p:cNvPr id="2050" name="Picture 2"/>
            <p:cNvPicPr>
              <a:picLocks noChangeAspect="1" noChangeArrowheads="1"/>
            </p:cNvPicPr>
            <p:nvPr/>
          </p:nvPicPr>
          <p:blipFill>
            <a:blip r:embed="rId2"/>
            <a:srcRect/>
            <a:stretch>
              <a:fillRect/>
            </a:stretch>
          </p:blipFill>
          <p:spPr bwMode="auto">
            <a:xfrm>
              <a:off x="1214414" y="1285860"/>
              <a:ext cx="5762649" cy="4867275"/>
            </a:xfrm>
            <a:prstGeom prst="rect">
              <a:avLst/>
            </a:prstGeom>
            <a:noFill/>
            <a:ln w="9525">
              <a:noFill/>
              <a:miter lim="800000"/>
              <a:headEnd/>
              <a:tailEnd/>
            </a:ln>
            <a:effectLst/>
          </p:spPr>
        </p:pic>
        <p:sp>
          <p:nvSpPr>
            <p:cNvPr id="6" name="TextBox 5"/>
            <p:cNvSpPr txBox="1"/>
            <p:nvPr/>
          </p:nvSpPr>
          <p:spPr>
            <a:xfrm>
              <a:off x="4857752" y="3071810"/>
              <a:ext cx="1214446" cy="369332"/>
            </a:xfrm>
            <a:prstGeom prst="rect">
              <a:avLst/>
            </a:prstGeom>
            <a:solidFill>
              <a:schemeClr val="bg1"/>
            </a:solidFill>
            <a:ln>
              <a:noFill/>
            </a:ln>
          </p:spPr>
          <p:txBody>
            <a:bodyPr wrap="square" rtlCol="0">
              <a:spAutoFit/>
            </a:bodyPr>
            <a:lstStyle/>
            <a:p>
              <a:endParaRPr lang="en-US" dirty="0"/>
            </a:p>
          </p:txBody>
        </p:sp>
      </p:grpSp>
      <p:sp>
        <p:nvSpPr>
          <p:cNvPr id="8" name="Title 1"/>
          <p:cNvSpPr txBox="1">
            <a:spLocks/>
          </p:cNvSpPr>
          <p:nvPr/>
        </p:nvSpPr>
        <p:spPr>
          <a:xfrm>
            <a:off x="428596" y="357166"/>
            <a:ext cx="7239000" cy="534370"/>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lang="fa-IR" sz="2400" b="1" cap="all" dirty="0" smtClean="0">
                <a:ln w="500">
                  <a:solidFill>
                    <a:schemeClr val="tx2">
                      <a:shade val="20000"/>
                      <a:satMod val="120000"/>
                    </a:schemeClr>
                  </a:solidFill>
                </a:ln>
                <a:solidFill>
                  <a:srgbClr val="00B050"/>
                </a:solidFill>
                <a:latin typeface="+mj-lt"/>
                <a:ea typeface="+mj-ea"/>
                <a:cs typeface="B Nazanin" pitchFamily="2" charset="-78"/>
              </a:rPr>
              <a:t>تولید آب شیرین با استفاده از سرمایش زیرزمینی</a:t>
            </a:r>
            <a:endParaRPr lang="en-US" sz="2400" b="1" cap="all" dirty="0">
              <a:ln w="500">
                <a:solidFill>
                  <a:schemeClr val="tx2">
                    <a:shade val="20000"/>
                    <a:satMod val="120000"/>
                  </a:schemeClr>
                </a:solidFill>
              </a:ln>
              <a:solidFill>
                <a:srgbClr val="00B050"/>
              </a:solidFill>
              <a:latin typeface="+mj-lt"/>
              <a:ea typeface="+mj-ea"/>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40804"/>
            <a:ext cx="7429552" cy="5693866"/>
          </a:xfrm>
          <a:prstGeom prst="rect">
            <a:avLst/>
          </a:prstGeom>
        </p:spPr>
        <p:txBody>
          <a:bodyPr wrap="square">
            <a:spAutoFit/>
          </a:bodyPr>
          <a:lstStyle/>
          <a:p>
            <a:pPr algn="ctr" rtl="1"/>
            <a:r>
              <a:rPr lang="fa-IR" sz="2600" b="1" dirty="0" smtClean="0">
                <a:solidFill>
                  <a:srgbClr val="00B050"/>
                </a:solidFill>
                <a:cs typeface="B Mitra" pitchFamily="2" charset="-78"/>
              </a:rPr>
              <a:t>توصیه های کلیدی</a:t>
            </a:r>
          </a:p>
          <a:p>
            <a:pPr algn="r" rtl="1"/>
            <a:endParaRPr lang="fa-IR" sz="2600" dirty="0" smtClean="0">
              <a:cs typeface="B Mitra" pitchFamily="2" charset="-78"/>
            </a:endParaRPr>
          </a:p>
          <a:p>
            <a:pPr algn="r" rtl="1"/>
            <a:r>
              <a:rPr lang="fa-IR" sz="2600" dirty="0" smtClean="0">
                <a:cs typeface="B Mitra" pitchFamily="2" charset="-78"/>
              </a:rPr>
              <a:t>توصیه اول:</a:t>
            </a:r>
          </a:p>
          <a:p>
            <a:pPr algn="r" rtl="1"/>
            <a:r>
              <a:rPr lang="fa-IR" sz="2600" dirty="0" smtClean="0">
                <a:cs typeface="B Mitra" pitchFamily="2" charset="-78"/>
              </a:rPr>
              <a:t> درک منابع آب فعلی و آینده کشور (از لحاظ کمیت و کیفیت)</a:t>
            </a:r>
          </a:p>
          <a:p>
            <a:pPr algn="justLow" rtl="1"/>
            <a:r>
              <a:rPr lang="fa-IR" sz="2600" dirty="0" smtClean="0">
                <a:cs typeface="B Mitra" pitchFamily="2" charset="-78"/>
              </a:rPr>
              <a:t>تدوین مقررات سختگیرانه همراه با مشوق هایی جهت حفاظت از آب و همچنین توازن مصرف آب در صنعت با درنظر گرفتن الزامات در دیگر صنایع (به عنوان مثال کشاورزی) ، درک خوبی از منابع آب کشور از نظر محل، فصلی، قابلیت تجدید، و تنوع خواهد داد.</a:t>
            </a:r>
          </a:p>
          <a:p>
            <a:pPr algn="r" rtl="1"/>
            <a:endParaRPr lang="fa-IR" sz="2600" dirty="0" smtClean="0">
              <a:cs typeface="B Mitra" pitchFamily="2" charset="-78"/>
            </a:endParaRPr>
          </a:p>
          <a:p>
            <a:pPr algn="r" rtl="1"/>
            <a:r>
              <a:rPr lang="fa-IR" sz="2600" dirty="0" smtClean="0">
                <a:cs typeface="B Mitra" pitchFamily="2" charset="-78"/>
              </a:rPr>
              <a:t>توصیه دوم: </a:t>
            </a:r>
          </a:p>
          <a:p>
            <a:pPr algn="r" rtl="1"/>
            <a:r>
              <a:rPr lang="fa-IR" sz="2600" dirty="0" smtClean="0">
                <a:cs typeface="B Mitra" pitchFamily="2" charset="-78"/>
              </a:rPr>
              <a:t>ارزیابی "تقاضای واقعی" آب از معادن و در نظر گرفتن این مطلب که معادن می تواند مکانیسم های بهره وری آب را  پیاده سازی کنند، و به طور بالقوه ا از منابع آب جایگزین استفاده نمایند. البته اگر مقررات زیست محیطی آنها را ترغیب به انجام این کار نماید.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28670"/>
            <a:ext cx="7429552" cy="2893100"/>
          </a:xfrm>
          <a:prstGeom prst="rect">
            <a:avLst/>
          </a:prstGeom>
        </p:spPr>
        <p:txBody>
          <a:bodyPr wrap="square">
            <a:spAutoFit/>
          </a:bodyPr>
          <a:lstStyle/>
          <a:p>
            <a:pPr algn="justLow" rtl="1"/>
            <a:r>
              <a:rPr lang="fa-IR" sz="2600" dirty="0" smtClean="0">
                <a:cs typeface="B Mitra" pitchFamily="2" charset="-78"/>
              </a:rPr>
              <a:t>توصیه سوم: </a:t>
            </a:r>
          </a:p>
          <a:p>
            <a:pPr algn="justLow" rtl="1"/>
            <a:r>
              <a:rPr lang="fa-IR" sz="2600" dirty="0" smtClean="0">
                <a:cs typeface="B Mitra" pitchFamily="2" charset="-78"/>
              </a:rPr>
              <a:t> وقتی که معادن زیرساخت های تامین آب را در راستای نیازهای خودایجاد کردند، اتخاذ یک مدل عملیاتی پایدار جهت حصول اطمینان که سایر جوامع نیز از ظرفیت مازاد آب تحویل داده شده توسط این زیرساخت ها بهره مندگردند.</a:t>
            </a:r>
          </a:p>
          <a:p>
            <a:pPr algn="justLow" rtl="1"/>
            <a:endParaRPr lang="fa-IR" sz="2600" dirty="0" smtClean="0">
              <a:cs typeface="B Mitra" pitchFamily="2" charset="-78"/>
            </a:endParaRPr>
          </a:p>
          <a:p>
            <a:pPr algn="justLow" rtl="1"/>
            <a:r>
              <a:rPr lang="fa-IR" sz="2600" dirty="0" smtClean="0">
                <a:cs typeface="B Mitra" pitchFamily="2" charset="-78"/>
              </a:rPr>
              <a:t>توصیه چهارم: </a:t>
            </a:r>
          </a:p>
          <a:p>
            <a:pPr algn="justLow" rtl="1"/>
            <a:r>
              <a:rPr lang="fa-IR" sz="2600" dirty="0" smtClean="0">
                <a:cs typeface="B Mitra" pitchFamily="2" charset="-78"/>
              </a:rPr>
              <a:t>اطمینان از نهادینه کردن چارچوب درست برای تنظیم، نظارت و اجرای حقوق آب</a:t>
            </a:r>
            <a:endParaRPr lang="en-US" sz="2600" dirty="0" smtClean="0">
              <a:cs typeface="B Mitr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42918"/>
            <a:ext cx="7429552" cy="5459187"/>
          </a:xfrm>
          <a:prstGeom prst="rect">
            <a:avLst/>
          </a:prstGeom>
        </p:spPr>
        <p:txBody>
          <a:bodyPr wrap="square">
            <a:spAutoFit/>
          </a:bodyPr>
          <a:lstStyle/>
          <a:p>
            <a:pPr algn="justLow" rtl="1">
              <a:lnSpc>
                <a:spcPct val="150000"/>
              </a:lnSpc>
            </a:pPr>
            <a:r>
              <a:rPr lang="fa-IR" b="1" dirty="0" smtClean="0">
                <a:cs typeface="B Mitra" pitchFamily="2" charset="-78"/>
              </a:rPr>
              <a:t>مدیریت پایدار منابع آب به عنوان یکی از مهمترین دغدغه هاي قرن حاضر از مجموعه مباحث جدیدي است که از دهه آخر قرن بیستم و اوایل هزاره سوم تاکنون ذهن دانشمندان و بسیاري از پژوهشگران سازمانهاي ملی و بین- المللی را به خود مشغول کرده است.</a:t>
            </a:r>
          </a:p>
          <a:p>
            <a:pPr algn="justLow" rtl="1">
              <a:lnSpc>
                <a:spcPct val="150000"/>
              </a:lnSpc>
            </a:pPr>
            <a:r>
              <a:rPr lang="fa-IR" b="1" dirty="0" smtClean="0">
                <a:cs typeface="B Mitra" pitchFamily="2" charset="-78"/>
              </a:rPr>
              <a:t>در سالهاي اخیر به دنبال تشدید رخداد حوادثی چون تغییرات اقلیمی، تغییرات دماي زمین و گرمایش جهانی، تنش هاي آبی و به سبب اهمیت و تأثیر ملموس آب بر شرایط محیطی و اقتصادي- اجتماعی و در عین حال نقش بی بدیل آن در برنامه ریزي هاي خرد و کلان، چگونگی مدیریت جامع منابع آب به عنوان یکی از ارکان توسعه پایدار در ابعاد زمانی- مکانی مورد توجه محافل مختلف علمی بوده است. </a:t>
            </a:r>
          </a:p>
          <a:p>
            <a:pPr algn="justLow" rtl="1">
              <a:lnSpc>
                <a:spcPct val="150000"/>
              </a:lnSpc>
            </a:pPr>
            <a:r>
              <a:rPr lang="fa-IR" b="1" dirty="0" smtClean="0">
                <a:cs typeface="B Mitra" pitchFamily="2" charset="-78"/>
              </a:rPr>
              <a:t>قرار گرفتن ایران در منطقه نیمه خشک و توزیع نامتناسب منابع آب، نزولات جوي و خاك در سطح کشور در کنار عواملی چون تغییرات اقلیمی، خشکسالی، حفظ محیط زیست، وضعیت خاص اکولوژیکی، حفظ الگوي فعلی پراکنش جمعیت، صنعت و کشاورزي و ایجاد تعادل منطقه اي متناسب با نیازهاي توسعه از یک سو و توجه به توزیع متوازن و مدیریت بهینه منابع آب از سوي دیگر، اجراي طرحهاي انتقال آب در کشور را به عنوان یک راهبرد موجب شده است.</a:t>
            </a:r>
            <a:endParaRPr lang="en-US" b="1" dirty="0">
              <a:cs typeface="B Mitr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072198" y="0"/>
            <a:ext cx="1882775" cy="955676"/>
          </a:xfrm>
        </p:spPr>
        <p:txBody>
          <a:bodyPr/>
          <a:lstStyle/>
          <a:p>
            <a:pPr algn="r" rtl="1" eaLnBrk="1" hangingPunct="1"/>
            <a:r>
              <a:rPr lang="ar-SA" sz="2400" u="sng" dirty="0" smtClean="0">
                <a:cs typeface="B Nazanin" pitchFamily="2" charset="-78"/>
              </a:rPr>
              <a:t>توزيع جهاني آب</a:t>
            </a:r>
            <a:r>
              <a:rPr lang="fr-FR" sz="2400" u="sng" dirty="0" smtClean="0">
                <a:cs typeface="B Nazanin" pitchFamily="2" charset="-78"/>
              </a:rPr>
              <a:t> </a:t>
            </a:r>
          </a:p>
        </p:txBody>
      </p:sp>
      <p:pic>
        <p:nvPicPr>
          <p:cNvPr id="5" name="Picture 2" descr="earthwheredistribution"/>
          <p:cNvPicPr>
            <a:picLocks noChangeAspect="1" noChangeArrowheads="1"/>
          </p:cNvPicPr>
          <p:nvPr/>
        </p:nvPicPr>
        <p:blipFill>
          <a:blip r:embed="rId3"/>
          <a:srcRect/>
          <a:stretch>
            <a:fillRect/>
          </a:stretch>
        </p:blipFill>
        <p:spPr>
          <a:xfrm>
            <a:off x="357158" y="1714488"/>
            <a:ext cx="7632700" cy="43418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285852" y="785796"/>
            <a:ext cx="5526702" cy="5857914"/>
          </a:xfrm>
          <a:prstGeom prst="rect">
            <a:avLst/>
          </a:prstGeom>
          <a:noFill/>
          <a:ln w="9525">
            <a:noFill/>
            <a:miter lim="800000"/>
            <a:headEnd/>
            <a:tailEnd/>
          </a:ln>
          <a:effectLst/>
        </p:spPr>
      </p:pic>
      <p:sp>
        <p:nvSpPr>
          <p:cNvPr id="4" name="TextBox 3"/>
          <p:cNvSpPr txBox="1"/>
          <p:nvPr/>
        </p:nvSpPr>
        <p:spPr>
          <a:xfrm>
            <a:off x="1571604" y="285728"/>
            <a:ext cx="5143536" cy="461665"/>
          </a:xfrm>
          <a:prstGeom prst="rect">
            <a:avLst/>
          </a:prstGeom>
          <a:noFill/>
        </p:spPr>
        <p:txBody>
          <a:bodyPr wrap="square" rtlCol="0">
            <a:spAutoFit/>
          </a:bodyPr>
          <a:lstStyle/>
          <a:p>
            <a:pPr algn="ctr"/>
            <a:r>
              <a:rPr lang="fa-IR" sz="2400" b="1" dirty="0" smtClean="0">
                <a:cs typeface="B Zar" pitchFamily="2" charset="-78"/>
              </a:rPr>
              <a:t>حجم آب مورد نیاز بر اساس نوع ماده معدنی</a:t>
            </a:r>
            <a:endParaRPr lang="en-US" sz="2400" b="1" dirty="0">
              <a:cs typeface="B 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1285860"/>
            <a:ext cx="7413115" cy="5000660"/>
          </a:xfrm>
          <a:prstGeom prst="rect">
            <a:avLst/>
          </a:prstGeom>
          <a:noFill/>
          <a:ln w="9525">
            <a:noFill/>
            <a:miter lim="800000"/>
            <a:headEnd/>
            <a:tailEnd/>
          </a:ln>
          <a:effectLst/>
        </p:spPr>
      </p:pic>
      <p:sp>
        <p:nvSpPr>
          <p:cNvPr id="4" name="TextBox 3"/>
          <p:cNvSpPr txBox="1"/>
          <p:nvPr/>
        </p:nvSpPr>
        <p:spPr>
          <a:xfrm>
            <a:off x="428596" y="500042"/>
            <a:ext cx="7358114" cy="430887"/>
          </a:xfrm>
          <a:prstGeom prst="rect">
            <a:avLst/>
          </a:prstGeom>
          <a:noFill/>
        </p:spPr>
        <p:txBody>
          <a:bodyPr wrap="square" rtlCol="0">
            <a:spAutoFit/>
          </a:bodyPr>
          <a:lstStyle/>
          <a:p>
            <a:pPr algn="ctr"/>
            <a:r>
              <a:rPr lang="fa-IR" sz="2200" b="1" dirty="0" smtClean="0">
                <a:cs typeface="B Zar" pitchFamily="2" charset="-78"/>
              </a:rPr>
              <a:t>افزایش معدنکاری در کشور هایی با ریسک متوسط تا بالا جهت تامین آب</a:t>
            </a:r>
            <a:endParaRPr lang="en-US" sz="2200" b="1" dirty="0">
              <a:cs typeface="B Za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1857364"/>
            <a:ext cx="7637368" cy="4500594"/>
          </a:xfrm>
          <a:prstGeom prst="rect">
            <a:avLst/>
          </a:prstGeom>
          <a:noFill/>
          <a:ln w="9525">
            <a:noFill/>
            <a:miter lim="800000"/>
            <a:headEnd/>
            <a:tailEnd/>
          </a:ln>
          <a:effectLst/>
        </p:spPr>
      </p:pic>
      <p:sp>
        <p:nvSpPr>
          <p:cNvPr id="4" name="TextBox 3"/>
          <p:cNvSpPr txBox="1"/>
          <p:nvPr/>
        </p:nvSpPr>
        <p:spPr>
          <a:xfrm>
            <a:off x="285720" y="714356"/>
            <a:ext cx="7572428" cy="430887"/>
          </a:xfrm>
          <a:prstGeom prst="rect">
            <a:avLst/>
          </a:prstGeom>
          <a:noFill/>
        </p:spPr>
        <p:txBody>
          <a:bodyPr wrap="square" rtlCol="0">
            <a:spAutoFit/>
          </a:bodyPr>
          <a:lstStyle/>
          <a:p>
            <a:pPr algn="ctr" rtl="1"/>
            <a:r>
              <a:rPr lang="fa-IR" sz="2200" b="1" dirty="0" smtClean="0">
                <a:cs typeface="B Zar" pitchFamily="2" charset="-78"/>
              </a:rPr>
              <a:t>افزایش پیشی گرفتن هزینه های مدیریت آب نسبت به منفعت در معدنکاری</a:t>
            </a:r>
            <a:endParaRPr lang="en-US" sz="2200" b="1" dirty="0">
              <a:cs typeface="B Z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7715304" cy="5093702"/>
          </a:xfrm>
          <a:prstGeom prst="rect">
            <a:avLst/>
          </a:prstGeom>
        </p:spPr>
        <p:txBody>
          <a:bodyPr wrap="square">
            <a:spAutoFit/>
          </a:bodyPr>
          <a:lstStyle/>
          <a:p>
            <a:pPr algn="r" rtl="1"/>
            <a:r>
              <a:rPr lang="fa-IR" sz="2600" dirty="0" smtClean="0">
                <a:cs typeface="B Mitra" pitchFamily="2" charset="-78"/>
              </a:rPr>
              <a:t>نتایج پژوهش درخصوص تامین آب برای معدنکاری در سراسر جهان حاکی از چند مانع برجسته است که مانع استفاده از یک مدل مشترک در عمل می شود:</a:t>
            </a:r>
            <a:endParaRPr lang="en-US" sz="2600" dirty="0" smtClean="0">
              <a:cs typeface="B Mitra" pitchFamily="2" charset="-78"/>
            </a:endParaRPr>
          </a:p>
          <a:p>
            <a:pPr algn="r" rtl="1">
              <a:lnSpc>
                <a:spcPct val="150000"/>
              </a:lnSpc>
            </a:pPr>
            <a:r>
              <a:rPr lang="fa-IR" sz="2600" dirty="0" smtClean="0">
                <a:cs typeface="B Mitra" pitchFamily="2" charset="-78"/>
              </a:rPr>
              <a:t/>
            </a:r>
            <a:br>
              <a:rPr lang="fa-IR" sz="2600" dirty="0" smtClean="0">
                <a:cs typeface="B Mitra" pitchFamily="2" charset="-78"/>
              </a:rPr>
            </a:br>
            <a:r>
              <a:rPr lang="fa-IR" sz="2600" dirty="0" smtClean="0">
                <a:cs typeface="B Mitra" pitchFamily="2" charset="-78"/>
              </a:rPr>
              <a:t>1. فقدان دانش دولت ها از منابع آب خود.</a:t>
            </a:r>
            <a:br>
              <a:rPr lang="fa-IR" sz="2600" dirty="0" smtClean="0">
                <a:cs typeface="B Mitra" pitchFamily="2" charset="-78"/>
              </a:rPr>
            </a:br>
            <a:r>
              <a:rPr lang="fa-IR" sz="2600" dirty="0" smtClean="0">
                <a:cs typeface="B Mitra" pitchFamily="2" charset="-78"/>
              </a:rPr>
              <a:t>2. عدم وجود مقررات جهت  اختصاص و اولویت بندی آب با وجود رقابت تقاضا در میان مصارف مانند جمعیت، محیط زیست و صنعت؛</a:t>
            </a:r>
            <a:br>
              <a:rPr lang="fa-IR" sz="2600" dirty="0" smtClean="0">
                <a:cs typeface="B Mitra" pitchFamily="2" charset="-78"/>
              </a:rPr>
            </a:br>
            <a:r>
              <a:rPr lang="fa-IR" sz="2600" dirty="0" smtClean="0">
                <a:cs typeface="B Mitra" pitchFamily="2" charset="-78"/>
              </a:rPr>
              <a:t>3. دشواری تنظیم قانون و سپس اجرا و نظارت بر  نحوه استفاده از آب.</a:t>
            </a:r>
            <a:br>
              <a:rPr lang="fa-IR" sz="2600" dirty="0" smtClean="0">
                <a:cs typeface="B Mitra" pitchFamily="2" charset="-78"/>
              </a:rPr>
            </a:br>
            <a:r>
              <a:rPr lang="fa-IR" sz="2600" dirty="0" smtClean="0">
                <a:cs typeface="B Mitra" pitchFamily="2" charset="-78"/>
              </a:rPr>
              <a:t>4. عدم انگیزه و مقررات تشویقی معادن به اتخاذ کارآمد ترین سیستم های مدیریت آب و پشتیبانی تامین آب محلی در هر زمان ممکن.</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04801" y="214290"/>
            <a:ext cx="7767662" cy="6129360"/>
            <a:chOff x="304800" y="214290"/>
            <a:chExt cx="8405813" cy="6129360"/>
          </a:xfrm>
        </p:grpSpPr>
        <p:pic>
          <p:nvPicPr>
            <p:cNvPr id="3074" name="Picture 3"/>
            <p:cNvPicPr>
              <a:picLocks noChangeAspect="1" noChangeArrowheads="1"/>
            </p:cNvPicPr>
            <p:nvPr/>
          </p:nvPicPr>
          <p:blipFill>
            <a:blip r:embed="rId2"/>
            <a:srcRect/>
            <a:stretch>
              <a:fillRect/>
            </a:stretch>
          </p:blipFill>
          <p:spPr bwMode="auto">
            <a:xfrm>
              <a:off x="433388" y="514350"/>
              <a:ext cx="8277225" cy="5829300"/>
            </a:xfrm>
            <a:prstGeom prst="rect">
              <a:avLst/>
            </a:prstGeom>
            <a:noFill/>
            <a:ln w="12700">
              <a:noFill/>
              <a:miter lim="800000"/>
              <a:headEnd type="none" w="sm" len="sm"/>
              <a:tailEnd type="none" w="sm" len="sm"/>
            </a:ln>
          </p:spPr>
        </p:pic>
        <p:sp>
          <p:nvSpPr>
            <p:cNvPr id="3076" name="Rectangle 3"/>
            <p:cNvSpPr>
              <a:spLocks noChangeArrowheads="1"/>
            </p:cNvSpPr>
            <p:nvPr/>
          </p:nvSpPr>
          <p:spPr bwMode="auto">
            <a:xfrm>
              <a:off x="500034" y="233346"/>
              <a:ext cx="2547966" cy="838200"/>
            </a:xfrm>
            <a:prstGeom prst="rect">
              <a:avLst/>
            </a:prstGeom>
            <a:solidFill>
              <a:schemeClr val="bg1"/>
            </a:solidFill>
            <a:ln w="12700" algn="ctr">
              <a:solidFill>
                <a:schemeClr val="bg1"/>
              </a:solidFill>
              <a:round/>
              <a:headEnd type="none" w="sm" len="sm"/>
              <a:tailEnd type="none" w="sm" len="sm"/>
            </a:ln>
          </p:spPr>
          <p:txBody>
            <a:bodyPr/>
            <a:lstStyle/>
            <a:p>
              <a:r>
                <a:rPr lang="en-US" sz="1600" b="1" dirty="0">
                  <a:solidFill>
                    <a:srgbClr val="00B0F0"/>
                  </a:solidFill>
                </a:rPr>
                <a:t>     Release to </a:t>
              </a:r>
            </a:p>
            <a:p>
              <a:r>
                <a:rPr lang="en-US" sz="1600" b="1" dirty="0">
                  <a:solidFill>
                    <a:srgbClr val="00B0F0"/>
                  </a:solidFill>
                </a:rPr>
                <a:t>   surface water</a:t>
              </a:r>
            </a:p>
          </p:txBody>
        </p:sp>
        <p:sp>
          <p:nvSpPr>
            <p:cNvPr id="6" name="Up Arrow 5"/>
            <p:cNvSpPr/>
            <p:nvPr/>
          </p:nvSpPr>
          <p:spPr bwMode="auto">
            <a:xfrm>
              <a:off x="1905000" y="762000"/>
              <a:ext cx="152400" cy="457200"/>
            </a:xfrm>
            <a:prstGeom prst="upArrow">
              <a:avLst/>
            </a:prstGeom>
            <a:solidFill>
              <a:schemeClr val="tx1"/>
            </a:solidFill>
            <a:ln w="12700" cap="flat" cmpd="sng" algn="ctr">
              <a:solidFill>
                <a:schemeClr val="tx1"/>
              </a:solidFill>
              <a:prstDash val="solid"/>
              <a:round/>
              <a:headEnd type="none" w="sm" len="sm"/>
              <a:tailEnd type="none" w="sm" len="sm"/>
            </a:ln>
            <a:effectLst/>
          </p:spPr>
          <p:txBody>
            <a:bodyPr/>
            <a:lstStyle/>
            <a:p>
              <a:pPr>
                <a:defRPr/>
              </a:pPr>
              <a:endParaRPr lang="en-US" dirty="0">
                <a:solidFill>
                  <a:schemeClr val="tx1">
                    <a:lumMod val="50000"/>
                    <a:lumOff val="50000"/>
                  </a:schemeClr>
                </a:solidFill>
              </a:endParaRPr>
            </a:p>
          </p:txBody>
        </p:sp>
        <p:sp>
          <p:nvSpPr>
            <p:cNvPr id="7" name="TextBox 6"/>
            <p:cNvSpPr txBox="1"/>
            <p:nvPr/>
          </p:nvSpPr>
          <p:spPr>
            <a:xfrm>
              <a:off x="5772947" y="1214422"/>
              <a:ext cx="2895600" cy="2246769"/>
            </a:xfrm>
            <a:prstGeom prst="rect">
              <a:avLst/>
            </a:prstGeom>
            <a:solidFill>
              <a:schemeClr val="bg1">
                <a:lumMod val="95000"/>
              </a:schemeClr>
            </a:solidFill>
          </p:spPr>
          <p:txBody>
            <a:bodyPr wrap="square">
              <a:spAutoFit/>
            </a:bodyPr>
            <a:lstStyle/>
            <a:p>
              <a:pPr>
                <a:defRPr/>
              </a:pPr>
              <a:endParaRPr lang="en-US" sz="1400" b="1" i="1" dirty="0"/>
            </a:p>
            <a:p>
              <a:pPr>
                <a:defRPr/>
              </a:pPr>
              <a:r>
                <a:rPr lang="en-US" sz="1400" b="1" i="1" dirty="0"/>
                <a:t>The  industrial water or industrial wastewater management process starts here…. </a:t>
              </a:r>
            </a:p>
            <a:p>
              <a:pPr>
                <a:defRPr/>
              </a:pPr>
              <a:r>
                <a:rPr lang="en-US" sz="1400" b="1" i="1" dirty="0"/>
                <a:t> </a:t>
              </a:r>
            </a:p>
            <a:p>
              <a:pPr>
                <a:defRPr/>
              </a:pPr>
              <a:r>
                <a:rPr lang="en-US" sz="1400" b="1" i="1" dirty="0"/>
                <a:t>Just follow the arrows and the pathways to permitting for releases to the environment are obvious</a:t>
              </a:r>
            </a:p>
          </p:txBody>
        </p:sp>
        <p:sp>
          <p:nvSpPr>
            <p:cNvPr id="3079" name="Rectangle 7"/>
            <p:cNvSpPr>
              <a:spLocks noChangeArrowheads="1"/>
            </p:cNvSpPr>
            <p:nvPr/>
          </p:nvSpPr>
          <p:spPr bwMode="auto">
            <a:xfrm>
              <a:off x="4343400" y="214290"/>
              <a:ext cx="2511845" cy="838200"/>
            </a:xfrm>
            <a:prstGeom prst="rect">
              <a:avLst/>
            </a:prstGeom>
            <a:solidFill>
              <a:schemeClr val="bg1"/>
            </a:solidFill>
            <a:ln w="12700" algn="ctr">
              <a:solidFill>
                <a:schemeClr val="bg1"/>
              </a:solidFill>
              <a:round/>
              <a:headEnd type="none" w="sm" len="sm"/>
              <a:tailEnd type="none" w="sm" len="sm"/>
            </a:ln>
          </p:spPr>
          <p:txBody>
            <a:bodyPr/>
            <a:lstStyle/>
            <a:p>
              <a:r>
                <a:rPr lang="en-US" sz="1600" b="1" dirty="0">
                  <a:solidFill>
                    <a:srgbClr val="00B0F0"/>
                  </a:solidFill>
                </a:rPr>
                <a:t>     Release to </a:t>
              </a:r>
            </a:p>
            <a:p>
              <a:r>
                <a:rPr lang="en-US" sz="1600" b="1" dirty="0">
                  <a:solidFill>
                    <a:srgbClr val="00B0F0"/>
                  </a:solidFill>
                </a:rPr>
                <a:t>   ground water</a:t>
              </a:r>
            </a:p>
          </p:txBody>
        </p:sp>
        <p:sp>
          <p:nvSpPr>
            <p:cNvPr id="9" name="Up Arrow 8"/>
            <p:cNvSpPr/>
            <p:nvPr/>
          </p:nvSpPr>
          <p:spPr bwMode="auto">
            <a:xfrm>
              <a:off x="4800600" y="838200"/>
              <a:ext cx="152400" cy="533400"/>
            </a:xfrm>
            <a:prstGeom prst="upArrow">
              <a:avLst/>
            </a:prstGeom>
            <a:solidFill>
              <a:schemeClr val="tx1"/>
            </a:solidFill>
            <a:ln w="12700" cap="flat" cmpd="sng" algn="ctr">
              <a:solidFill>
                <a:schemeClr val="tx1"/>
              </a:solidFill>
              <a:prstDash val="solid"/>
              <a:round/>
              <a:headEnd type="none" w="sm" len="sm"/>
              <a:tailEnd type="none" w="sm" len="sm"/>
            </a:ln>
            <a:effectLst/>
          </p:spPr>
          <p:txBody>
            <a:bodyPr/>
            <a:lstStyle/>
            <a:p>
              <a:pPr>
                <a:defRPr/>
              </a:pPr>
              <a:endParaRPr lang="en-US" dirty="0">
                <a:solidFill>
                  <a:schemeClr val="tx1">
                    <a:lumMod val="50000"/>
                    <a:lumOff val="50000"/>
                  </a:schemeClr>
                </a:solidFill>
              </a:endParaRPr>
            </a:p>
          </p:txBody>
        </p:sp>
        <p:sp>
          <p:nvSpPr>
            <p:cNvPr id="3081" name="Rectangle 9"/>
            <p:cNvSpPr>
              <a:spLocks noChangeArrowheads="1"/>
            </p:cNvSpPr>
            <p:nvPr/>
          </p:nvSpPr>
          <p:spPr bwMode="auto">
            <a:xfrm>
              <a:off x="2571736" y="214290"/>
              <a:ext cx="1928826" cy="838200"/>
            </a:xfrm>
            <a:prstGeom prst="rect">
              <a:avLst/>
            </a:prstGeom>
            <a:solidFill>
              <a:schemeClr val="bg1"/>
            </a:solidFill>
            <a:ln w="12700" algn="ctr">
              <a:solidFill>
                <a:schemeClr val="bg1"/>
              </a:solidFill>
              <a:round/>
              <a:headEnd type="none" w="sm" len="sm"/>
              <a:tailEnd type="none" w="sm" len="sm"/>
            </a:ln>
          </p:spPr>
          <p:txBody>
            <a:bodyPr/>
            <a:lstStyle/>
            <a:p>
              <a:r>
                <a:rPr lang="en-US" sz="1400" b="1" dirty="0">
                  <a:solidFill>
                    <a:srgbClr val="00B0F0"/>
                  </a:solidFill>
                </a:rPr>
                <a:t>     Release to </a:t>
              </a:r>
            </a:p>
            <a:p>
              <a:r>
                <a:rPr lang="en-US" sz="1400" b="1" dirty="0">
                  <a:solidFill>
                    <a:srgbClr val="00B0F0"/>
                  </a:solidFill>
                </a:rPr>
                <a:t>          land</a:t>
              </a:r>
            </a:p>
          </p:txBody>
        </p:sp>
        <p:sp>
          <p:nvSpPr>
            <p:cNvPr id="11" name="Up Arrow 10"/>
            <p:cNvSpPr/>
            <p:nvPr/>
          </p:nvSpPr>
          <p:spPr bwMode="auto">
            <a:xfrm>
              <a:off x="3429000" y="838200"/>
              <a:ext cx="152400" cy="457200"/>
            </a:xfrm>
            <a:prstGeom prst="upArrow">
              <a:avLst/>
            </a:prstGeom>
            <a:solidFill>
              <a:schemeClr val="tx1"/>
            </a:solidFill>
            <a:ln w="12700" cap="flat" cmpd="sng" algn="ctr">
              <a:solidFill>
                <a:schemeClr val="tx1"/>
              </a:solidFill>
              <a:prstDash val="solid"/>
              <a:round/>
              <a:headEnd type="none" w="sm" len="sm"/>
              <a:tailEnd type="none" w="sm" len="sm"/>
            </a:ln>
            <a:effectLst/>
          </p:spPr>
          <p:txBody>
            <a:bodyPr/>
            <a:lstStyle/>
            <a:p>
              <a:pPr>
                <a:defRPr/>
              </a:pPr>
              <a:endParaRPr lang="en-US" dirty="0">
                <a:solidFill>
                  <a:schemeClr val="tx1">
                    <a:lumMod val="50000"/>
                    <a:lumOff val="50000"/>
                  </a:schemeClr>
                </a:solidFill>
              </a:endParaRPr>
            </a:p>
          </p:txBody>
        </p:sp>
        <p:sp>
          <p:nvSpPr>
            <p:cNvPr id="3083" name="Rectangle 12"/>
            <p:cNvSpPr>
              <a:spLocks noChangeArrowheads="1"/>
            </p:cNvSpPr>
            <p:nvPr/>
          </p:nvSpPr>
          <p:spPr bwMode="auto">
            <a:xfrm>
              <a:off x="304800" y="1143000"/>
              <a:ext cx="381000" cy="3657600"/>
            </a:xfrm>
            <a:prstGeom prst="rect">
              <a:avLst/>
            </a:prstGeom>
            <a:solidFill>
              <a:schemeClr val="bg1"/>
            </a:solidFill>
            <a:ln w="12700" algn="ctr">
              <a:solidFill>
                <a:schemeClr val="bg1"/>
              </a:solidFill>
              <a:round/>
              <a:headEnd type="none" w="sm" len="sm"/>
              <a:tailEnd type="none" w="sm" len="sm"/>
            </a:ln>
          </p:spPr>
          <p:txBody>
            <a:bodyPr/>
            <a:lstStyle/>
            <a:p>
              <a:endParaRPr lang="en-US"/>
            </a:p>
          </p:txBody>
        </p:sp>
        <p:sp>
          <p:nvSpPr>
            <p:cNvPr id="3084" name="Rectangle 14"/>
            <p:cNvSpPr>
              <a:spLocks noChangeArrowheads="1"/>
            </p:cNvSpPr>
            <p:nvPr/>
          </p:nvSpPr>
          <p:spPr bwMode="auto">
            <a:xfrm>
              <a:off x="457200" y="4800600"/>
              <a:ext cx="46038" cy="1295400"/>
            </a:xfrm>
            <a:prstGeom prst="rect">
              <a:avLst/>
            </a:prstGeom>
            <a:solidFill>
              <a:schemeClr val="bg1"/>
            </a:solidFill>
            <a:ln w="12700" algn="ctr">
              <a:solidFill>
                <a:schemeClr val="bg1"/>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422</TotalTime>
  <Words>1347</Words>
  <Application>Microsoft Office PowerPoint</Application>
  <PresentationFormat>On-screen Show (4:3)</PresentationFormat>
  <Paragraphs>169</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تامین آب معادن و صنایع معدنی، چالشها و فرصتها </vt:lpstr>
      <vt:lpstr>Slide 2</vt:lpstr>
      <vt:lpstr>Slide 3</vt:lpstr>
      <vt:lpstr>توزيع جهاني آب </vt:lpstr>
      <vt:lpstr>Slide 5</vt:lpstr>
      <vt:lpstr>Slide 6</vt:lpstr>
      <vt:lpstr>Slide 7</vt:lpstr>
      <vt:lpstr>Slide 8</vt:lpstr>
      <vt:lpstr>Slide 9</vt:lpstr>
      <vt:lpstr>چند راهکار</vt:lpstr>
      <vt:lpstr>Slide 11</vt:lpstr>
      <vt:lpstr>Slide 12</vt:lpstr>
      <vt:lpstr>Slide 13</vt:lpstr>
      <vt:lpstr>Slide 14</vt:lpstr>
      <vt:lpstr>Slide 15</vt:lpstr>
      <vt:lpstr>Slide 16</vt:lpstr>
      <vt:lpstr>Slide 17</vt:lpstr>
      <vt:lpstr>Slide 18</vt:lpstr>
      <vt:lpstr>Slide 19</vt:lpstr>
      <vt:lpstr>Slide 20</vt:lpstr>
      <vt:lpstr> تولید آب شیرین با استفاده از سرمایش زیرزمینی</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sardari</dc:creator>
  <cp:lastModifiedBy>sardari</cp:lastModifiedBy>
  <cp:revision>193</cp:revision>
  <dcterms:created xsi:type="dcterms:W3CDTF">2014-11-25T04:55:37Z</dcterms:created>
  <dcterms:modified xsi:type="dcterms:W3CDTF">2015-02-02T08:51:37Z</dcterms:modified>
</cp:coreProperties>
</file>